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97" r:id="rId3"/>
    <p:sldId id="298" r:id="rId4"/>
    <p:sldId id="264" r:id="rId5"/>
    <p:sldId id="268" r:id="rId6"/>
    <p:sldId id="271" r:id="rId7"/>
    <p:sldId id="273" r:id="rId8"/>
    <p:sldId id="272" r:id="rId9"/>
    <p:sldId id="274" r:id="rId10"/>
    <p:sldId id="275" r:id="rId11"/>
    <p:sldId id="270" r:id="rId12"/>
    <p:sldId id="269" r:id="rId13"/>
    <p:sldId id="279" r:id="rId14"/>
    <p:sldId id="281" r:id="rId15"/>
    <p:sldId id="282" r:id="rId16"/>
    <p:sldId id="259" r:id="rId17"/>
    <p:sldId id="261" r:id="rId18"/>
    <p:sldId id="291" r:id="rId19"/>
    <p:sldId id="292" r:id="rId20"/>
    <p:sldId id="294" r:id="rId21"/>
    <p:sldId id="295" r:id="rId22"/>
    <p:sldId id="263" r:id="rId23"/>
    <p:sldId id="285" r:id="rId24"/>
    <p:sldId id="284" r:id="rId25"/>
    <p:sldId id="333" r:id="rId26"/>
    <p:sldId id="260" r:id="rId27"/>
    <p:sldId id="286" r:id="rId28"/>
    <p:sldId id="287" r:id="rId29"/>
    <p:sldId id="288" r:id="rId30"/>
    <p:sldId id="290" r:id="rId31"/>
    <p:sldId id="359" r:id="rId32"/>
    <p:sldId id="33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4E67C8"/>
    <a:srgbClr val="B4E6F9"/>
    <a:srgbClr val="45576C"/>
    <a:srgbClr val="A9E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35" autoAdjust="0"/>
  </p:normalViewPr>
  <p:slideViewPr>
    <p:cSldViewPr>
      <p:cViewPr varScale="1">
        <p:scale>
          <a:sx n="66" d="100"/>
          <a:sy n="66" d="100"/>
        </p:scale>
        <p:origin x="63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BB32CB-DE0E-471E-9C07-CDCCDAD86D8E}" type="doc">
      <dgm:prSet loTypeId="urn:microsoft.com/office/officeart/2005/8/layout/hierarchy3" loCatId="hierarchy" qsTypeId="urn:microsoft.com/office/officeart/2005/8/quickstyle/3d6" qsCatId="3D" csTypeId="urn:microsoft.com/office/officeart/2005/8/colors/accent1_4" csCatId="accent1" phldr="1"/>
      <dgm:spPr>
        <a:scene3d>
          <a:camera prst="perspectiveRelaxedModerately" fov="3000000" zoom="92000">
            <a:rot lat="20400000" lon="0" rev="0"/>
          </a:camera>
          <a:lightRig rig="balanced" dir="t">
            <a:rot lat="0" lon="0" rev="12700000"/>
          </a:lightRig>
        </a:scene3d>
      </dgm:spPr>
      <dgm:t>
        <a:bodyPr/>
        <a:lstStyle/>
        <a:p>
          <a:endParaRPr lang="zh-CN" altLang="en-US"/>
        </a:p>
      </dgm:t>
    </dgm:pt>
    <dgm:pt modelId="{260DA013-7493-41BD-8F12-C02994C6CC77}">
      <dgm:prSet phldrT="[文本]"/>
      <dgm:spPr/>
      <dgm:t>
        <a:bodyPr/>
        <a:lstStyle/>
        <a:p>
          <a:r>
            <a:rPr lang="zh-CN" altLang="en-US" dirty="0"/>
            <a:t>语言系统</a:t>
          </a:r>
        </a:p>
      </dgm:t>
    </dgm:pt>
    <dgm:pt modelId="{0E30097B-B179-4ED9-B4EB-438DC45C72B7}" type="parTrans" cxnId="{ABD5A06C-5D1D-457E-B260-BD712367C1E5}">
      <dgm:prSet/>
      <dgm:spPr/>
      <dgm:t>
        <a:bodyPr/>
        <a:lstStyle/>
        <a:p>
          <a:endParaRPr lang="zh-CN" altLang="en-US"/>
        </a:p>
      </dgm:t>
    </dgm:pt>
    <dgm:pt modelId="{37F344C7-C2BA-4B87-BD77-FD9561F4A037}" type="sibTrans" cxnId="{ABD5A06C-5D1D-457E-B260-BD712367C1E5}">
      <dgm:prSet/>
      <dgm:spPr/>
      <dgm:t>
        <a:bodyPr/>
        <a:lstStyle/>
        <a:p>
          <a:endParaRPr lang="zh-CN" altLang="en-US"/>
        </a:p>
      </dgm:t>
    </dgm:pt>
    <dgm:pt modelId="{BFBD8A69-F4F1-4CA3-BA00-14E09E6C81B8}">
      <dgm:prSet phldrT="[文本]"/>
      <dgm:spPr/>
      <dgm:t>
        <a:bodyPr/>
        <a:lstStyle/>
        <a:p>
          <a:r>
            <a:rPr lang="zh-CN" altLang="en-US" dirty="0">
              <a:solidFill>
                <a:srgbClr val="4E67C8"/>
              </a:solidFill>
            </a:rPr>
            <a:t>语法</a:t>
          </a:r>
          <a:r>
            <a:rPr lang="en-US" altLang="zh-CN" dirty="0">
              <a:solidFill>
                <a:srgbClr val="4E67C8"/>
              </a:solidFill>
            </a:rPr>
            <a:t>Syntax</a:t>
          </a:r>
          <a:endParaRPr lang="zh-CN" altLang="en-US" dirty="0">
            <a:solidFill>
              <a:srgbClr val="4E67C8"/>
            </a:solidFill>
          </a:endParaRPr>
        </a:p>
      </dgm:t>
    </dgm:pt>
    <dgm:pt modelId="{7810B438-159F-414C-96D8-725699678289}" type="parTrans" cxnId="{0FB0AB42-E1FA-4F61-B6D9-114A94D532CC}">
      <dgm:prSet/>
      <dgm:spPr>
        <a:ln w="38100">
          <a:solidFill>
            <a:srgbClr val="4E67C8"/>
          </a:solidFill>
        </a:ln>
      </dgm:spPr>
      <dgm:t>
        <a:bodyPr/>
        <a:lstStyle/>
        <a:p>
          <a:endParaRPr lang="zh-CN" altLang="en-US"/>
        </a:p>
      </dgm:t>
    </dgm:pt>
    <dgm:pt modelId="{548A7942-EE56-4AEC-8047-F38CEFAC172F}" type="sibTrans" cxnId="{0FB0AB42-E1FA-4F61-B6D9-114A94D532CC}">
      <dgm:prSet/>
      <dgm:spPr/>
      <dgm:t>
        <a:bodyPr/>
        <a:lstStyle/>
        <a:p>
          <a:endParaRPr lang="zh-CN" altLang="en-US"/>
        </a:p>
      </dgm:t>
    </dgm:pt>
    <dgm:pt modelId="{C9DD13E6-A3F6-419F-A7DA-242258AFB0A3}">
      <dgm:prSet phldrT="[文本]"/>
      <dgm:spPr/>
      <dgm:t>
        <a:bodyPr/>
        <a:lstStyle/>
        <a:p>
          <a:r>
            <a:rPr lang="zh-CN" altLang="en-US" dirty="0">
              <a:solidFill>
                <a:srgbClr val="4E67C8"/>
              </a:solidFill>
            </a:rPr>
            <a:t>语义</a:t>
          </a:r>
          <a:r>
            <a:rPr lang="en-US" altLang="zh-CN" dirty="0">
              <a:solidFill>
                <a:srgbClr val="4E67C8"/>
              </a:solidFill>
            </a:rPr>
            <a:t>Semantic</a:t>
          </a:r>
          <a:endParaRPr lang="zh-CN" altLang="en-US" dirty="0">
            <a:solidFill>
              <a:srgbClr val="4E67C8"/>
            </a:solidFill>
          </a:endParaRPr>
        </a:p>
      </dgm:t>
    </dgm:pt>
    <dgm:pt modelId="{4A73D821-7421-4567-A9DF-2100D5140BA2}" type="parTrans" cxnId="{54676DD7-F91C-46B6-B16C-04A8635D283A}">
      <dgm:prSet/>
      <dgm:spPr>
        <a:ln w="38100">
          <a:solidFill>
            <a:srgbClr val="4E67C8"/>
          </a:solidFill>
        </a:ln>
      </dgm:spPr>
      <dgm:t>
        <a:bodyPr/>
        <a:lstStyle/>
        <a:p>
          <a:endParaRPr lang="zh-CN" altLang="en-US"/>
        </a:p>
      </dgm:t>
    </dgm:pt>
    <dgm:pt modelId="{7B8E4DDB-A20E-468B-9AC1-3798AF3C9339}" type="sibTrans" cxnId="{54676DD7-F91C-46B6-B16C-04A8635D283A}">
      <dgm:prSet/>
      <dgm:spPr/>
      <dgm:t>
        <a:bodyPr/>
        <a:lstStyle/>
        <a:p>
          <a:endParaRPr lang="zh-CN" altLang="en-US"/>
        </a:p>
      </dgm:t>
    </dgm:pt>
    <dgm:pt modelId="{42830390-51F1-4163-B036-846BAC550C18}" type="pres">
      <dgm:prSet presAssocID="{D5BB32CB-DE0E-471E-9C07-CDCCDAD86D8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6C83658-CCCF-4B20-9B56-D114229FFB51}" type="pres">
      <dgm:prSet presAssocID="{260DA013-7493-41BD-8F12-C02994C6CC77}" presName="root" presStyleCnt="0"/>
      <dgm:spPr/>
    </dgm:pt>
    <dgm:pt modelId="{1A96839A-B791-4FEA-9B08-C2D1405D1256}" type="pres">
      <dgm:prSet presAssocID="{260DA013-7493-41BD-8F12-C02994C6CC77}" presName="rootComposite" presStyleCnt="0"/>
      <dgm:spPr/>
    </dgm:pt>
    <dgm:pt modelId="{7D8F689B-DE49-4666-A4CD-08AA87C8A4E4}" type="pres">
      <dgm:prSet presAssocID="{260DA013-7493-41BD-8F12-C02994C6CC77}" presName="rootText" presStyleLbl="node1" presStyleIdx="0" presStyleCnt="1"/>
      <dgm:spPr/>
      <dgm:t>
        <a:bodyPr/>
        <a:lstStyle/>
        <a:p>
          <a:endParaRPr lang="zh-CN" altLang="en-US"/>
        </a:p>
      </dgm:t>
    </dgm:pt>
    <dgm:pt modelId="{D7EC4534-D3F0-4255-9748-2C0C6B5D1977}" type="pres">
      <dgm:prSet presAssocID="{260DA013-7493-41BD-8F12-C02994C6CC77}" presName="rootConnector" presStyleLbl="node1" presStyleIdx="0" presStyleCnt="1"/>
      <dgm:spPr/>
      <dgm:t>
        <a:bodyPr/>
        <a:lstStyle/>
        <a:p>
          <a:endParaRPr lang="zh-CN" altLang="en-US"/>
        </a:p>
      </dgm:t>
    </dgm:pt>
    <dgm:pt modelId="{CF40AEAE-D638-4714-9A21-3B0D066ED560}" type="pres">
      <dgm:prSet presAssocID="{260DA013-7493-41BD-8F12-C02994C6CC77}" presName="childShape" presStyleCnt="0"/>
      <dgm:spPr/>
    </dgm:pt>
    <dgm:pt modelId="{30F9929C-4F53-4964-A668-371640F458F5}" type="pres">
      <dgm:prSet presAssocID="{7810B438-159F-414C-96D8-725699678289}" presName="Name13" presStyleLbl="parChTrans1D2" presStyleIdx="0" presStyleCnt="2"/>
      <dgm:spPr/>
      <dgm:t>
        <a:bodyPr/>
        <a:lstStyle/>
        <a:p>
          <a:endParaRPr lang="zh-CN" altLang="en-US"/>
        </a:p>
      </dgm:t>
    </dgm:pt>
    <dgm:pt modelId="{2A36D945-B668-4460-A436-0D59A4F93AFF}" type="pres">
      <dgm:prSet presAssocID="{BFBD8A69-F4F1-4CA3-BA00-14E09E6C81B8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BCCAF8-7C08-422F-8FA5-FC8E4EA51353}" type="pres">
      <dgm:prSet presAssocID="{4A73D821-7421-4567-A9DF-2100D5140BA2}" presName="Name13" presStyleLbl="parChTrans1D2" presStyleIdx="1" presStyleCnt="2"/>
      <dgm:spPr/>
      <dgm:t>
        <a:bodyPr/>
        <a:lstStyle/>
        <a:p>
          <a:endParaRPr lang="zh-CN" altLang="en-US"/>
        </a:p>
      </dgm:t>
    </dgm:pt>
    <dgm:pt modelId="{646C642D-AF4A-42A0-AAE5-57B8677D30AD}" type="pres">
      <dgm:prSet presAssocID="{C9DD13E6-A3F6-419F-A7DA-242258AFB0A3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56221F7-B5DE-43EB-8782-DDB7E9638596}" type="presOf" srcId="{4A73D821-7421-4567-A9DF-2100D5140BA2}" destId="{A8BCCAF8-7C08-422F-8FA5-FC8E4EA51353}" srcOrd="0" destOrd="0" presId="urn:microsoft.com/office/officeart/2005/8/layout/hierarchy3"/>
    <dgm:cxn modelId="{66123F93-2C19-4C00-959E-F80FF4BCFEF2}" type="presOf" srcId="{260DA013-7493-41BD-8F12-C02994C6CC77}" destId="{7D8F689B-DE49-4666-A4CD-08AA87C8A4E4}" srcOrd="0" destOrd="0" presId="urn:microsoft.com/office/officeart/2005/8/layout/hierarchy3"/>
    <dgm:cxn modelId="{54676DD7-F91C-46B6-B16C-04A8635D283A}" srcId="{260DA013-7493-41BD-8F12-C02994C6CC77}" destId="{C9DD13E6-A3F6-419F-A7DA-242258AFB0A3}" srcOrd="1" destOrd="0" parTransId="{4A73D821-7421-4567-A9DF-2100D5140BA2}" sibTransId="{7B8E4DDB-A20E-468B-9AC1-3798AF3C9339}"/>
    <dgm:cxn modelId="{45D13A68-F995-402C-9096-FF681013750A}" type="presOf" srcId="{D5BB32CB-DE0E-471E-9C07-CDCCDAD86D8E}" destId="{42830390-51F1-4163-B036-846BAC550C18}" srcOrd="0" destOrd="0" presId="urn:microsoft.com/office/officeart/2005/8/layout/hierarchy3"/>
    <dgm:cxn modelId="{4304AD12-86B8-4166-B239-A8E3853AAACB}" type="presOf" srcId="{C9DD13E6-A3F6-419F-A7DA-242258AFB0A3}" destId="{646C642D-AF4A-42A0-AAE5-57B8677D30AD}" srcOrd="0" destOrd="0" presId="urn:microsoft.com/office/officeart/2005/8/layout/hierarchy3"/>
    <dgm:cxn modelId="{D3E83F1A-0C8D-45D8-925F-1F8FDAF0D477}" type="presOf" srcId="{7810B438-159F-414C-96D8-725699678289}" destId="{30F9929C-4F53-4964-A668-371640F458F5}" srcOrd="0" destOrd="0" presId="urn:microsoft.com/office/officeart/2005/8/layout/hierarchy3"/>
    <dgm:cxn modelId="{7C4D0AB9-F5CA-4707-94B8-11D5D5F32F22}" type="presOf" srcId="{260DA013-7493-41BD-8F12-C02994C6CC77}" destId="{D7EC4534-D3F0-4255-9748-2C0C6B5D1977}" srcOrd="1" destOrd="0" presId="urn:microsoft.com/office/officeart/2005/8/layout/hierarchy3"/>
    <dgm:cxn modelId="{ABD5A06C-5D1D-457E-B260-BD712367C1E5}" srcId="{D5BB32CB-DE0E-471E-9C07-CDCCDAD86D8E}" destId="{260DA013-7493-41BD-8F12-C02994C6CC77}" srcOrd="0" destOrd="0" parTransId="{0E30097B-B179-4ED9-B4EB-438DC45C72B7}" sibTransId="{37F344C7-C2BA-4B87-BD77-FD9561F4A037}"/>
    <dgm:cxn modelId="{0FB0AB42-E1FA-4F61-B6D9-114A94D532CC}" srcId="{260DA013-7493-41BD-8F12-C02994C6CC77}" destId="{BFBD8A69-F4F1-4CA3-BA00-14E09E6C81B8}" srcOrd="0" destOrd="0" parTransId="{7810B438-159F-414C-96D8-725699678289}" sibTransId="{548A7942-EE56-4AEC-8047-F38CEFAC172F}"/>
    <dgm:cxn modelId="{33010982-D693-4D79-81BA-D18300D4AE0D}" type="presOf" srcId="{BFBD8A69-F4F1-4CA3-BA00-14E09E6C81B8}" destId="{2A36D945-B668-4460-A436-0D59A4F93AFF}" srcOrd="0" destOrd="0" presId="urn:microsoft.com/office/officeart/2005/8/layout/hierarchy3"/>
    <dgm:cxn modelId="{37749764-4E47-4C73-A31B-13EFBDE760FB}" type="presParOf" srcId="{42830390-51F1-4163-B036-846BAC550C18}" destId="{A6C83658-CCCF-4B20-9B56-D114229FFB51}" srcOrd="0" destOrd="0" presId="urn:microsoft.com/office/officeart/2005/8/layout/hierarchy3"/>
    <dgm:cxn modelId="{A611F8A3-4B54-4C35-9C7F-F29983F9A543}" type="presParOf" srcId="{A6C83658-CCCF-4B20-9B56-D114229FFB51}" destId="{1A96839A-B791-4FEA-9B08-C2D1405D1256}" srcOrd="0" destOrd="0" presId="urn:microsoft.com/office/officeart/2005/8/layout/hierarchy3"/>
    <dgm:cxn modelId="{7212F151-E88A-4129-A2DD-CDDBA9EECD8D}" type="presParOf" srcId="{1A96839A-B791-4FEA-9B08-C2D1405D1256}" destId="{7D8F689B-DE49-4666-A4CD-08AA87C8A4E4}" srcOrd="0" destOrd="0" presId="urn:microsoft.com/office/officeart/2005/8/layout/hierarchy3"/>
    <dgm:cxn modelId="{7CE1C85A-DAE7-4904-8943-4C3585BBFA88}" type="presParOf" srcId="{1A96839A-B791-4FEA-9B08-C2D1405D1256}" destId="{D7EC4534-D3F0-4255-9748-2C0C6B5D1977}" srcOrd="1" destOrd="0" presId="urn:microsoft.com/office/officeart/2005/8/layout/hierarchy3"/>
    <dgm:cxn modelId="{F1865CA8-C800-465D-AF18-95B9F813BEC1}" type="presParOf" srcId="{A6C83658-CCCF-4B20-9B56-D114229FFB51}" destId="{CF40AEAE-D638-4714-9A21-3B0D066ED560}" srcOrd="1" destOrd="0" presId="urn:microsoft.com/office/officeart/2005/8/layout/hierarchy3"/>
    <dgm:cxn modelId="{89D38775-42AD-4B55-882E-E16A41BF9FA8}" type="presParOf" srcId="{CF40AEAE-D638-4714-9A21-3B0D066ED560}" destId="{30F9929C-4F53-4964-A668-371640F458F5}" srcOrd="0" destOrd="0" presId="urn:microsoft.com/office/officeart/2005/8/layout/hierarchy3"/>
    <dgm:cxn modelId="{5C4A2A27-7C27-4A59-936E-994C609325D5}" type="presParOf" srcId="{CF40AEAE-D638-4714-9A21-3B0D066ED560}" destId="{2A36D945-B668-4460-A436-0D59A4F93AFF}" srcOrd="1" destOrd="0" presId="urn:microsoft.com/office/officeart/2005/8/layout/hierarchy3"/>
    <dgm:cxn modelId="{D1C0EAB1-7F80-4AB4-BF06-D679E35D8BCB}" type="presParOf" srcId="{CF40AEAE-D638-4714-9A21-3B0D066ED560}" destId="{A8BCCAF8-7C08-422F-8FA5-FC8E4EA51353}" srcOrd="2" destOrd="0" presId="urn:microsoft.com/office/officeart/2005/8/layout/hierarchy3"/>
    <dgm:cxn modelId="{85A4ADFA-A50E-4ED7-B7E6-F38E6E56A551}" type="presParOf" srcId="{CF40AEAE-D638-4714-9A21-3B0D066ED560}" destId="{646C642D-AF4A-42A0-AAE5-57B8677D30A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132132-F72C-42BA-87C8-2DBADF37143E}" type="doc">
      <dgm:prSet loTypeId="urn:microsoft.com/office/officeart/2005/8/layout/cycle8" loCatId="cycle" qsTypeId="urn:microsoft.com/office/officeart/2005/8/quickstyle/simple5" qsCatId="simple" csTypeId="urn:microsoft.com/office/officeart/2005/8/colors/accent1_5" csCatId="accent1" phldr="1"/>
      <dgm:spPr/>
    </dgm:pt>
    <dgm:pt modelId="{6965DA51-8115-4EE9-9179-FBF3A93F264D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</a:p>
      </dgm:t>
    </dgm:pt>
    <dgm:pt modelId="{AA38854B-1C8A-4106-9131-88EA7E43C43C}" type="parTrans" cxnId="{29028EDA-FCEE-44DD-B71B-C088695E8B85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1F21A2-D58A-4FD8-A2BF-602D6B83D7B0}" type="sibTrans" cxnId="{29028EDA-FCEE-44DD-B71B-C088695E8B85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1D84C5-D279-4F41-A2A6-E9870FE06048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F5692936-948D-4A48-97AA-C458885E7D52}" type="parTrans" cxnId="{D4DD2D4E-80C0-40BD-94BA-EC7E0ECDC46A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0C42F0-9534-4C90-8789-1800070B6018}" type="sibTrans" cxnId="{D4DD2D4E-80C0-40BD-94BA-EC7E0ECDC46A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479FB6-9A41-43CA-9212-6C13DEF9198C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F048B631-1B66-4838-8BF9-E7B81C12BAB8}" type="parTrans" cxnId="{6D135103-235D-4B21-997C-5DC09B04B8D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62FE56-97AA-41B3-9319-3D25695F603C}" type="sibTrans" cxnId="{6D135103-235D-4B21-997C-5DC09B04B8D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9BAF16-2FC9-485D-8169-A52E494EF79B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5424B1AB-9559-4C9E-8BA7-6AAAE878CC3E}" type="parTrans" cxnId="{53782237-107D-4D68-968A-BED805FC69C0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646106-0395-4EA0-BB2E-044BE61E7B09}" type="sibTrans" cxnId="{53782237-107D-4D68-968A-BED805FC69C0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3A1A2F-647B-4352-B897-D19886654782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3C28C0B3-986A-43FA-8D3C-37F5A824176A}" type="sibTrans" cxnId="{3D6D2644-AEB7-4BAA-98D3-8758941165F8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73449D-DAD9-481E-A196-4DB80AE5C052}" type="parTrans" cxnId="{3D6D2644-AEB7-4BAA-98D3-8758941165F8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1A3AF2-0535-4F0E-B7A5-3974CC6C1E55}" type="pres">
      <dgm:prSet presAssocID="{B8132132-F72C-42BA-87C8-2DBADF37143E}" presName="compositeShape" presStyleCnt="0">
        <dgm:presLayoutVars>
          <dgm:chMax val="7"/>
          <dgm:dir/>
          <dgm:resizeHandles val="exact"/>
        </dgm:presLayoutVars>
      </dgm:prSet>
      <dgm:spPr/>
    </dgm:pt>
    <dgm:pt modelId="{90B1633B-89EC-4E6E-9C8C-EC883944282E}" type="pres">
      <dgm:prSet presAssocID="{B8132132-F72C-42BA-87C8-2DBADF37143E}" presName="wedge1" presStyleLbl="node1" presStyleIdx="0" presStyleCnt="5"/>
      <dgm:spPr/>
      <dgm:t>
        <a:bodyPr/>
        <a:lstStyle/>
        <a:p>
          <a:endParaRPr lang="zh-CN" altLang="en-US"/>
        </a:p>
      </dgm:t>
    </dgm:pt>
    <dgm:pt modelId="{036EA305-9EF7-4DE5-B173-730045C39C43}" type="pres">
      <dgm:prSet presAssocID="{B8132132-F72C-42BA-87C8-2DBADF37143E}" presName="dummy1a" presStyleCnt="0"/>
      <dgm:spPr/>
    </dgm:pt>
    <dgm:pt modelId="{2DD66BC0-DBC8-42EF-BBF7-84855E57A2DC}" type="pres">
      <dgm:prSet presAssocID="{B8132132-F72C-42BA-87C8-2DBADF37143E}" presName="dummy1b" presStyleCnt="0"/>
      <dgm:spPr/>
    </dgm:pt>
    <dgm:pt modelId="{E96A1833-1837-4C19-9899-8A3AC0E7870F}" type="pres">
      <dgm:prSet presAssocID="{B8132132-F72C-42BA-87C8-2DBADF37143E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37D8DA-2213-48D5-8473-C0920B1593F2}" type="pres">
      <dgm:prSet presAssocID="{B8132132-F72C-42BA-87C8-2DBADF37143E}" presName="wedge2" presStyleLbl="node1" presStyleIdx="1" presStyleCnt="5"/>
      <dgm:spPr/>
      <dgm:t>
        <a:bodyPr/>
        <a:lstStyle/>
        <a:p>
          <a:endParaRPr lang="zh-CN" altLang="en-US"/>
        </a:p>
      </dgm:t>
    </dgm:pt>
    <dgm:pt modelId="{F57B02EC-3EF0-44F8-90BD-7EF39B925542}" type="pres">
      <dgm:prSet presAssocID="{B8132132-F72C-42BA-87C8-2DBADF37143E}" presName="dummy2a" presStyleCnt="0"/>
      <dgm:spPr/>
    </dgm:pt>
    <dgm:pt modelId="{7C098A01-C84C-4255-B201-1C10064624EE}" type="pres">
      <dgm:prSet presAssocID="{B8132132-F72C-42BA-87C8-2DBADF37143E}" presName="dummy2b" presStyleCnt="0"/>
      <dgm:spPr/>
    </dgm:pt>
    <dgm:pt modelId="{3F02A4F8-0C6F-4E0B-8A98-4E0B41BC6AB6}" type="pres">
      <dgm:prSet presAssocID="{B8132132-F72C-42BA-87C8-2DBADF37143E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D9B398-79FE-4BAB-AB94-867BEF1AFBC4}" type="pres">
      <dgm:prSet presAssocID="{B8132132-F72C-42BA-87C8-2DBADF37143E}" presName="wedge3" presStyleLbl="node1" presStyleIdx="2" presStyleCnt="5"/>
      <dgm:spPr/>
      <dgm:t>
        <a:bodyPr/>
        <a:lstStyle/>
        <a:p>
          <a:endParaRPr lang="zh-CN" altLang="en-US"/>
        </a:p>
      </dgm:t>
    </dgm:pt>
    <dgm:pt modelId="{2472333B-5508-4AF0-AE0F-968B905D5579}" type="pres">
      <dgm:prSet presAssocID="{B8132132-F72C-42BA-87C8-2DBADF37143E}" presName="dummy3a" presStyleCnt="0"/>
      <dgm:spPr/>
    </dgm:pt>
    <dgm:pt modelId="{CE808FD0-930C-4FC1-B688-78723FD6B770}" type="pres">
      <dgm:prSet presAssocID="{B8132132-F72C-42BA-87C8-2DBADF37143E}" presName="dummy3b" presStyleCnt="0"/>
      <dgm:spPr/>
    </dgm:pt>
    <dgm:pt modelId="{6B3E9C72-A862-4A08-AEF2-10E47CFD0840}" type="pres">
      <dgm:prSet presAssocID="{B8132132-F72C-42BA-87C8-2DBADF37143E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312F10-3D99-4735-B3E5-A61334ABB35B}" type="pres">
      <dgm:prSet presAssocID="{B8132132-F72C-42BA-87C8-2DBADF37143E}" presName="wedge4" presStyleLbl="node1" presStyleIdx="3" presStyleCnt="5"/>
      <dgm:spPr/>
      <dgm:t>
        <a:bodyPr/>
        <a:lstStyle/>
        <a:p>
          <a:endParaRPr lang="zh-CN" altLang="en-US"/>
        </a:p>
      </dgm:t>
    </dgm:pt>
    <dgm:pt modelId="{2C6F2ECA-076B-4F19-957C-3A93B48E7E84}" type="pres">
      <dgm:prSet presAssocID="{B8132132-F72C-42BA-87C8-2DBADF37143E}" presName="dummy4a" presStyleCnt="0"/>
      <dgm:spPr/>
    </dgm:pt>
    <dgm:pt modelId="{EE788B57-CA83-4A13-B81B-F253ABAC4D7B}" type="pres">
      <dgm:prSet presAssocID="{B8132132-F72C-42BA-87C8-2DBADF37143E}" presName="dummy4b" presStyleCnt="0"/>
      <dgm:spPr/>
    </dgm:pt>
    <dgm:pt modelId="{460DD0E8-5167-4EAB-9385-D761DBB64A52}" type="pres">
      <dgm:prSet presAssocID="{B8132132-F72C-42BA-87C8-2DBADF37143E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648F93-2059-4C66-A537-12F3C1BC6ABC}" type="pres">
      <dgm:prSet presAssocID="{B8132132-F72C-42BA-87C8-2DBADF37143E}" presName="wedge5" presStyleLbl="node1" presStyleIdx="4" presStyleCnt="5"/>
      <dgm:spPr/>
      <dgm:t>
        <a:bodyPr/>
        <a:lstStyle/>
        <a:p>
          <a:endParaRPr lang="zh-CN" altLang="en-US"/>
        </a:p>
      </dgm:t>
    </dgm:pt>
    <dgm:pt modelId="{BFF9C46A-F1D5-47BE-B18C-01F2F3885974}" type="pres">
      <dgm:prSet presAssocID="{B8132132-F72C-42BA-87C8-2DBADF37143E}" presName="dummy5a" presStyleCnt="0"/>
      <dgm:spPr/>
    </dgm:pt>
    <dgm:pt modelId="{426B7684-B0C9-4067-946B-D0F22713116C}" type="pres">
      <dgm:prSet presAssocID="{B8132132-F72C-42BA-87C8-2DBADF37143E}" presName="dummy5b" presStyleCnt="0"/>
      <dgm:spPr/>
    </dgm:pt>
    <dgm:pt modelId="{8C3BAD11-311D-4376-9833-4EA9BD35AF60}" type="pres">
      <dgm:prSet presAssocID="{B8132132-F72C-42BA-87C8-2DBADF37143E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C39EFB-1015-4ED6-ACE8-97C6374A2B2C}" type="pres">
      <dgm:prSet presAssocID="{0C1F21A2-D58A-4FD8-A2BF-602D6B83D7B0}" presName="arrowWedge1" presStyleLbl="fgSibTrans2D1" presStyleIdx="0" presStyleCnt="5"/>
      <dgm:spPr/>
    </dgm:pt>
    <dgm:pt modelId="{CF3FF3D2-1EE7-4D60-81B1-9376585F8653}" type="pres">
      <dgm:prSet presAssocID="{3C28C0B3-986A-43FA-8D3C-37F5A824176A}" presName="arrowWedge2" presStyleLbl="fgSibTrans2D1" presStyleIdx="1" presStyleCnt="5"/>
      <dgm:spPr/>
    </dgm:pt>
    <dgm:pt modelId="{F151359A-458B-471B-B525-C0E01B21C5DC}" type="pres">
      <dgm:prSet presAssocID="{600C42F0-9534-4C90-8789-1800070B6018}" presName="arrowWedge3" presStyleLbl="fgSibTrans2D1" presStyleIdx="2" presStyleCnt="5"/>
      <dgm:spPr/>
    </dgm:pt>
    <dgm:pt modelId="{51E4E130-6E84-48C9-8626-BE7D25BACE4B}" type="pres">
      <dgm:prSet presAssocID="{1B62FE56-97AA-41B3-9319-3D25695F603C}" presName="arrowWedge4" presStyleLbl="fgSibTrans2D1" presStyleIdx="3" presStyleCnt="5"/>
      <dgm:spPr/>
    </dgm:pt>
    <dgm:pt modelId="{CBDADC33-F348-4474-9464-9C1BA4544DB1}" type="pres">
      <dgm:prSet presAssocID="{2B646106-0395-4EA0-BB2E-044BE61E7B09}" presName="arrowWedge5" presStyleLbl="fgSibTrans2D1" presStyleIdx="4" presStyleCnt="5"/>
      <dgm:spPr/>
    </dgm:pt>
  </dgm:ptLst>
  <dgm:cxnLst>
    <dgm:cxn modelId="{F8B3FD36-0CAE-4309-83EC-9CCFC4710CFB}" type="presOf" srcId="{3D9BAF16-2FC9-485D-8169-A52E494EF79B}" destId="{AC648F93-2059-4C66-A537-12F3C1BC6ABC}" srcOrd="0" destOrd="0" presId="urn:microsoft.com/office/officeart/2005/8/layout/cycle8"/>
    <dgm:cxn modelId="{29028EDA-FCEE-44DD-B71B-C088695E8B85}" srcId="{B8132132-F72C-42BA-87C8-2DBADF37143E}" destId="{6965DA51-8115-4EE9-9179-FBF3A93F264D}" srcOrd="0" destOrd="0" parTransId="{AA38854B-1C8A-4106-9131-88EA7E43C43C}" sibTransId="{0C1F21A2-D58A-4FD8-A2BF-602D6B83D7B0}"/>
    <dgm:cxn modelId="{081D0384-0875-4551-B04F-5D21EBB43734}" type="presOf" srcId="{22479FB6-9A41-43CA-9212-6C13DEF9198C}" destId="{E7312F10-3D99-4735-B3E5-A61334ABB35B}" srcOrd="0" destOrd="0" presId="urn:microsoft.com/office/officeart/2005/8/layout/cycle8"/>
    <dgm:cxn modelId="{734C8094-AA7B-4EA2-885D-A0FC4FEAC045}" type="presOf" srcId="{22479FB6-9A41-43CA-9212-6C13DEF9198C}" destId="{460DD0E8-5167-4EAB-9385-D761DBB64A52}" srcOrd="1" destOrd="0" presId="urn:microsoft.com/office/officeart/2005/8/layout/cycle8"/>
    <dgm:cxn modelId="{E5ECBBC5-E9E0-49F0-8B58-92D184A6285F}" type="presOf" srcId="{E11D84C5-D279-4F41-A2A6-E9870FE06048}" destId="{6B3E9C72-A862-4A08-AEF2-10E47CFD0840}" srcOrd="1" destOrd="0" presId="urn:microsoft.com/office/officeart/2005/8/layout/cycle8"/>
    <dgm:cxn modelId="{36A71476-361B-4DE4-AE1E-BEF76523D3B2}" type="presOf" srcId="{613A1A2F-647B-4352-B897-D19886654782}" destId="{3F02A4F8-0C6F-4E0B-8A98-4E0B41BC6AB6}" srcOrd="1" destOrd="0" presId="urn:microsoft.com/office/officeart/2005/8/layout/cycle8"/>
    <dgm:cxn modelId="{53782237-107D-4D68-968A-BED805FC69C0}" srcId="{B8132132-F72C-42BA-87C8-2DBADF37143E}" destId="{3D9BAF16-2FC9-485D-8169-A52E494EF79B}" srcOrd="4" destOrd="0" parTransId="{5424B1AB-9559-4C9E-8BA7-6AAAE878CC3E}" sibTransId="{2B646106-0395-4EA0-BB2E-044BE61E7B09}"/>
    <dgm:cxn modelId="{AD1F0076-F87C-43F9-A120-C59295E68529}" type="presOf" srcId="{3D9BAF16-2FC9-485D-8169-A52E494EF79B}" destId="{8C3BAD11-311D-4376-9833-4EA9BD35AF60}" srcOrd="1" destOrd="0" presId="urn:microsoft.com/office/officeart/2005/8/layout/cycle8"/>
    <dgm:cxn modelId="{FF95B4BF-5640-4C30-9A27-4BBFD88CA599}" type="presOf" srcId="{613A1A2F-647B-4352-B897-D19886654782}" destId="{3137D8DA-2213-48D5-8473-C0920B1593F2}" srcOrd="0" destOrd="0" presId="urn:microsoft.com/office/officeart/2005/8/layout/cycle8"/>
    <dgm:cxn modelId="{3D6D2644-AEB7-4BAA-98D3-8758941165F8}" srcId="{B8132132-F72C-42BA-87C8-2DBADF37143E}" destId="{613A1A2F-647B-4352-B897-D19886654782}" srcOrd="1" destOrd="0" parTransId="{3C73449D-DAD9-481E-A196-4DB80AE5C052}" sibTransId="{3C28C0B3-986A-43FA-8D3C-37F5A824176A}"/>
    <dgm:cxn modelId="{072682EC-BC42-4373-81ED-6E6EF62C412A}" type="presOf" srcId="{E11D84C5-D279-4F41-A2A6-E9870FE06048}" destId="{04D9B398-79FE-4BAB-AB94-867BEF1AFBC4}" srcOrd="0" destOrd="0" presId="urn:microsoft.com/office/officeart/2005/8/layout/cycle8"/>
    <dgm:cxn modelId="{C242513C-C6D5-451B-B2FA-E59E798A3AC0}" type="presOf" srcId="{6965DA51-8115-4EE9-9179-FBF3A93F264D}" destId="{90B1633B-89EC-4E6E-9C8C-EC883944282E}" srcOrd="0" destOrd="0" presId="urn:microsoft.com/office/officeart/2005/8/layout/cycle8"/>
    <dgm:cxn modelId="{6D135103-235D-4B21-997C-5DC09B04B8DC}" srcId="{B8132132-F72C-42BA-87C8-2DBADF37143E}" destId="{22479FB6-9A41-43CA-9212-6C13DEF9198C}" srcOrd="3" destOrd="0" parTransId="{F048B631-1B66-4838-8BF9-E7B81C12BAB8}" sibTransId="{1B62FE56-97AA-41B3-9319-3D25695F603C}"/>
    <dgm:cxn modelId="{D4DD2D4E-80C0-40BD-94BA-EC7E0ECDC46A}" srcId="{B8132132-F72C-42BA-87C8-2DBADF37143E}" destId="{E11D84C5-D279-4F41-A2A6-E9870FE06048}" srcOrd="2" destOrd="0" parTransId="{F5692936-948D-4A48-97AA-C458885E7D52}" sibTransId="{600C42F0-9534-4C90-8789-1800070B6018}"/>
    <dgm:cxn modelId="{A514A262-C6F3-4612-8F8A-73284A893CAB}" type="presOf" srcId="{B8132132-F72C-42BA-87C8-2DBADF37143E}" destId="{FA1A3AF2-0535-4F0E-B7A5-3974CC6C1E55}" srcOrd="0" destOrd="0" presId="urn:microsoft.com/office/officeart/2005/8/layout/cycle8"/>
    <dgm:cxn modelId="{82C5B432-2062-411C-A80A-F4E769BA4F19}" type="presOf" srcId="{6965DA51-8115-4EE9-9179-FBF3A93F264D}" destId="{E96A1833-1837-4C19-9899-8A3AC0E7870F}" srcOrd="1" destOrd="0" presId="urn:microsoft.com/office/officeart/2005/8/layout/cycle8"/>
    <dgm:cxn modelId="{D7BC38F4-E27F-477D-8EB1-2B99F5F54462}" type="presParOf" srcId="{FA1A3AF2-0535-4F0E-B7A5-3974CC6C1E55}" destId="{90B1633B-89EC-4E6E-9C8C-EC883944282E}" srcOrd="0" destOrd="0" presId="urn:microsoft.com/office/officeart/2005/8/layout/cycle8"/>
    <dgm:cxn modelId="{E0423162-D90E-431A-B38D-906C8CEEB3FD}" type="presParOf" srcId="{FA1A3AF2-0535-4F0E-B7A5-3974CC6C1E55}" destId="{036EA305-9EF7-4DE5-B173-730045C39C43}" srcOrd="1" destOrd="0" presId="urn:microsoft.com/office/officeart/2005/8/layout/cycle8"/>
    <dgm:cxn modelId="{B16D3A4A-14A8-44E4-BA79-2C87B4C073C1}" type="presParOf" srcId="{FA1A3AF2-0535-4F0E-B7A5-3974CC6C1E55}" destId="{2DD66BC0-DBC8-42EF-BBF7-84855E57A2DC}" srcOrd="2" destOrd="0" presId="urn:microsoft.com/office/officeart/2005/8/layout/cycle8"/>
    <dgm:cxn modelId="{E3DC288F-1949-41B3-97DC-DC212647821C}" type="presParOf" srcId="{FA1A3AF2-0535-4F0E-B7A5-3974CC6C1E55}" destId="{E96A1833-1837-4C19-9899-8A3AC0E7870F}" srcOrd="3" destOrd="0" presId="urn:microsoft.com/office/officeart/2005/8/layout/cycle8"/>
    <dgm:cxn modelId="{89D3A689-04F8-4100-B605-1784E50ED892}" type="presParOf" srcId="{FA1A3AF2-0535-4F0E-B7A5-3974CC6C1E55}" destId="{3137D8DA-2213-48D5-8473-C0920B1593F2}" srcOrd="4" destOrd="0" presId="urn:microsoft.com/office/officeart/2005/8/layout/cycle8"/>
    <dgm:cxn modelId="{1799D45F-FB8C-4E85-8D67-101C73682392}" type="presParOf" srcId="{FA1A3AF2-0535-4F0E-B7A5-3974CC6C1E55}" destId="{F57B02EC-3EF0-44F8-90BD-7EF39B925542}" srcOrd="5" destOrd="0" presId="urn:microsoft.com/office/officeart/2005/8/layout/cycle8"/>
    <dgm:cxn modelId="{66AB4D59-FE7D-4E5F-81B9-2627F4E7873E}" type="presParOf" srcId="{FA1A3AF2-0535-4F0E-B7A5-3974CC6C1E55}" destId="{7C098A01-C84C-4255-B201-1C10064624EE}" srcOrd="6" destOrd="0" presId="urn:microsoft.com/office/officeart/2005/8/layout/cycle8"/>
    <dgm:cxn modelId="{18684911-A065-4C08-8DFC-12A364956A93}" type="presParOf" srcId="{FA1A3AF2-0535-4F0E-B7A5-3974CC6C1E55}" destId="{3F02A4F8-0C6F-4E0B-8A98-4E0B41BC6AB6}" srcOrd="7" destOrd="0" presId="urn:microsoft.com/office/officeart/2005/8/layout/cycle8"/>
    <dgm:cxn modelId="{EFCD7804-7526-4467-BF01-A269F8CE35D5}" type="presParOf" srcId="{FA1A3AF2-0535-4F0E-B7A5-3974CC6C1E55}" destId="{04D9B398-79FE-4BAB-AB94-867BEF1AFBC4}" srcOrd="8" destOrd="0" presId="urn:microsoft.com/office/officeart/2005/8/layout/cycle8"/>
    <dgm:cxn modelId="{80664BDE-F302-48DF-8CB3-54DC62DA3F74}" type="presParOf" srcId="{FA1A3AF2-0535-4F0E-B7A5-3974CC6C1E55}" destId="{2472333B-5508-4AF0-AE0F-968B905D5579}" srcOrd="9" destOrd="0" presId="urn:microsoft.com/office/officeart/2005/8/layout/cycle8"/>
    <dgm:cxn modelId="{A85A61C8-9434-4D26-9D6A-47309479D028}" type="presParOf" srcId="{FA1A3AF2-0535-4F0E-B7A5-3974CC6C1E55}" destId="{CE808FD0-930C-4FC1-B688-78723FD6B770}" srcOrd="10" destOrd="0" presId="urn:microsoft.com/office/officeart/2005/8/layout/cycle8"/>
    <dgm:cxn modelId="{67E227CF-1072-4478-9EE9-C4742FE5299E}" type="presParOf" srcId="{FA1A3AF2-0535-4F0E-B7A5-3974CC6C1E55}" destId="{6B3E9C72-A862-4A08-AEF2-10E47CFD0840}" srcOrd="11" destOrd="0" presId="urn:microsoft.com/office/officeart/2005/8/layout/cycle8"/>
    <dgm:cxn modelId="{0B213921-C311-470A-9A61-5D7F99D84460}" type="presParOf" srcId="{FA1A3AF2-0535-4F0E-B7A5-3974CC6C1E55}" destId="{E7312F10-3D99-4735-B3E5-A61334ABB35B}" srcOrd="12" destOrd="0" presId="urn:microsoft.com/office/officeart/2005/8/layout/cycle8"/>
    <dgm:cxn modelId="{86477A02-2330-451F-9400-4D7598AD63AD}" type="presParOf" srcId="{FA1A3AF2-0535-4F0E-B7A5-3974CC6C1E55}" destId="{2C6F2ECA-076B-4F19-957C-3A93B48E7E84}" srcOrd="13" destOrd="0" presId="urn:microsoft.com/office/officeart/2005/8/layout/cycle8"/>
    <dgm:cxn modelId="{9EF0FBCD-241D-4599-A337-EB238518D710}" type="presParOf" srcId="{FA1A3AF2-0535-4F0E-B7A5-3974CC6C1E55}" destId="{EE788B57-CA83-4A13-B81B-F253ABAC4D7B}" srcOrd="14" destOrd="0" presId="urn:microsoft.com/office/officeart/2005/8/layout/cycle8"/>
    <dgm:cxn modelId="{3B00AC82-3EBD-41A3-98B3-7D1412C2597E}" type="presParOf" srcId="{FA1A3AF2-0535-4F0E-B7A5-3974CC6C1E55}" destId="{460DD0E8-5167-4EAB-9385-D761DBB64A52}" srcOrd="15" destOrd="0" presId="urn:microsoft.com/office/officeart/2005/8/layout/cycle8"/>
    <dgm:cxn modelId="{EBA64780-2A98-4D27-95F3-1BB7A81D38B4}" type="presParOf" srcId="{FA1A3AF2-0535-4F0E-B7A5-3974CC6C1E55}" destId="{AC648F93-2059-4C66-A537-12F3C1BC6ABC}" srcOrd="16" destOrd="0" presId="urn:microsoft.com/office/officeart/2005/8/layout/cycle8"/>
    <dgm:cxn modelId="{DC637673-2199-459B-9064-BE4F7872E4E9}" type="presParOf" srcId="{FA1A3AF2-0535-4F0E-B7A5-3974CC6C1E55}" destId="{BFF9C46A-F1D5-47BE-B18C-01F2F3885974}" srcOrd="17" destOrd="0" presId="urn:microsoft.com/office/officeart/2005/8/layout/cycle8"/>
    <dgm:cxn modelId="{82BC3670-D350-4CEA-81FF-626DB213E16B}" type="presParOf" srcId="{FA1A3AF2-0535-4F0E-B7A5-3974CC6C1E55}" destId="{426B7684-B0C9-4067-946B-D0F22713116C}" srcOrd="18" destOrd="0" presId="urn:microsoft.com/office/officeart/2005/8/layout/cycle8"/>
    <dgm:cxn modelId="{EE71F079-E956-466A-B885-10EEC319FB26}" type="presParOf" srcId="{FA1A3AF2-0535-4F0E-B7A5-3974CC6C1E55}" destId="{8C3BAD11-311D-4376-9833-4EA9BD35AF60}" srcOrd="19" destOrd="0" presId="urn:microsoft.com/office/officeart/2005/8/layout/cycle8"/>
    <dgm:cxn modelId="{F3545F5F-4963-4D19-A025-4585C6957966}" type="presParOf" srcId="{FA1A3AF2-0535-4F0E-B7A5-3974CC6C1E55}" destId="{D0C39EFB-1015-4ED6-ACE8-97C6374A2B2C}" srcOrd="20" destOrd="0" presId="urn:microsoft.com/office/officeart/2005/8/layout/cycle8"/>
    <dgm:cxn modelId="{D5D2D08D-D702-4EDA-B54B-DC661BA6E1CD}" type="presParOf" srcId="{FA1A3AF2-0535-4F0E-B7A5-3974CC6C1E55}" destId="{CF3FF3D2-1EE7-4D60-81B1-9376585F8653}" srcOrd="21" destOrd="0" presId="urn:microsoft.com/office/officeart/2005/8/layout/cycle8"/>
    <dgm:cxn modelId="{0383B070-CDA8-4E79-8D5A-00F4675233CB}" type="presParOf" srcId="{FA1A3AF2-0535-4F0E-B7A5-3974CC6C1E55}" destId="{F151359A-458B-471B-B525-C0E01B21C5DC}" srcOrd="22" destOrd="0" presId="urn:microsoft.com/office/officeart/2005/8/layout/cycle8"/>
    <dgm:cxn modelId="{82CEA593-2C88-49C9-82E3-06F4A4ED71F3}" type="presParOf" srcId="{FA1A3AF2-0535-4F0E-B7A5-3974CC6C1E55}" destId="{51E4E130-6E84-48C9-8626-BE7D25BACE4B}" srcOrd="23" destOrd="0" presId="urn:microsoft.com/office/officeart/2005/8/layout/cycle8"/>
    <dgm:cxn modelId="{A6C5E279-C3DF-4C89-A76E-8680E61ADACC}" type="presParOf" srcId="{FA1A3AF2-0535-4F0E-B7A5-3974CC6C1E55}" destId="{CBDADC33-F348-4474-9464-9C1BA4544DB1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AFE3A-73C9-4D55-8367-3BE64B78DD8E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BB337-6987-496B-B408-C6FEA65E33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31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tassco.org/clingo/run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58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57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71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02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29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902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Logic Programming:</a:t>
            </a:r>
          </a:p>
          <a:p>
            <a:r>
              <a:rPr lang="en-US" altLang="zh-CN" dirty="0">
                <a:hlinkClick r:id="rId3"/>
              </a:rPr>
              <a:t>https://potassco.org/clingo/run/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24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00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539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64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6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Coupon question: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movie is this segment from?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70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859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6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9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79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COUPON Question 2: What is Turing Test?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3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1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Coupon Questions: </a:t>
            </a:r>
            <a:r>
              <a:rPr lang="en-US" altLang="zh-CN" sz="1200" b="1" dirty="0">
                <a:solidFill>
                  <a:srgbClr val="FFFF00"/>
                </a:solidFill>
              </a:rPr>
              <a:t>How can human beings interact with machines?</a:t>
            </a:r>
            <a:endParaRPr lang="zh-CN" altLang="en-US" sz="1200" b="1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02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442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Incorporation: </a:t>
            </a:r>
            <a:r>
              <a:rPr lang="zh-CN" altLang="en-US" dirty="0"/>
              <a:t>或 </a:t>
            </a:r>
            <a:r>
              <a:rPr lang="en-US" altLang="zh-CN" dirty="0"/>
              <a:t>Internalization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8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D40B-0D68-495D-9B6A-9F39F7D40A87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56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D68D-022E-4015-B1BA-2230CF608CEF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CD6D-64F3-4C3A-9250-8A62B06F7515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967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676-01CF-4DDE-8B69-45098A479981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998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7473-E750-4C5D-A9EC-7F46ABF4E2F6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78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F56-FA09-48CE-B362-58C5B3506BF9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11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18A-80A0-4190-9055-47FC8118C90B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01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B22-2493-4A08-8776-C166C678A571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58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9875-E247-4560-AEF0-AC04517305ED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110D-F6EE-4C7E-8C8E-2D085A264DA8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38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26C-662B-4A6B-9D2C-DFB63223BFFD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6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6CCC-700D-41C5-A190-37548AF66393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84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D5BE-3B25-4593-994A-93797C630FAA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7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D7FC-E84A-4717-A3D4-064D936B2322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66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A1F5-12EC-408B-A995-95A1141931D2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9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62EB-AE64-423C-A03A-EF3AE45F8954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54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AD4B8-2A60-4CC7-81FE-409FDECB92ED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79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129654" y="19431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974" y="1550401"/>
            <a:ext cx="8465080" cy="5090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33A8BC-838B-45D6-A1B9-C1C7D1B6BCB3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86960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400" b="0" i="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7CA2C16-632A-4CD2-8B5F-641C59E6F729}"/>
              </a:ext>
            </a:extLst>
          </p:cNvPr>
          <p:cNvSpPr txBox="1"/>
          <p:nvPr userDrawn="1"/>
        </p:nvSpPr>
        <p:spPr>
          <a:xfrm>
            <a:off x="8223016" y="644823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45576C"/>
                </a:solidFill>
                <a:latin typeface="Harlow Solid Italic" panose="04030604020F02020D02" pitchFamily="82" charset="0"/>
              </a:rPr>
              <a:t>Howdy</a:t>
            </a:r>
            <a:endParaRPr lang="zh-CN" altLang="en-US" b="0" dirty="0">
              <a:solidFill>
                <a:srgbClr val="45576C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8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bilibili.com/video/av58709703?from=search&amp;seid=9016499165130723327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056489-6B84-4873-AEAF-229CF4F71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7161942" cy="3329581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编译原理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400" b="1" dirty="0">
                <a:latin typeface="Arial Black" panose="020B0A04020102020204" pitchFamily="34" charset="0"/>
                <a:ea typeface="微软雅黑" panose="020B0503020204020204" pitchFamily="34" charset="-122"/>
              </a:rPr>
              <a:t>Principle of Compilers</a:t>
            </a:r>
            <a:endParaRPr lang="zh-CN" altLang="en-US" b="1" dirty="0"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B35ABD3-D11E-4CE4-8A2C-CA12F1E54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2" y="4979488"/>
            <a:ext cx="8277558" cy="1329831"/>
          </a:xfrm>
        </p:spPr>
        <p:txBody>
          <a:bodyPr>
            <a:normAutofit/>
          </a:bodyPr>
          <a:lstStyle/>
          <a:p>
            <a:r>
              <a:rPr lang="en-US" altLang="zh-CN" cap="none" dirty="0" err="1" smtClean="0">
                <a:solidFill>
                  <a:schemeClr val="tx1"/>
                </a:solidFill>
              </a:rPr>
              <a:t>Haodi</a:t>
            </a:r>
            <a:r>
              <a:rPr lang="en-US" altLang="zh-CN" cap="none" smtClean="0">
                <a:solidFill>
                  <a:schemeClr val="tx1"/>
                </a:solidFill>
              </a:rPr>
              <a:t> Zhang</a:t>
            </a:r>
            <a:endParaRPr lang="en-US" altLang="zh-CN" cap="non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1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C196CA-CF37-493A-947D-D4255E52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NLP: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55433D4-AAC1-4B90-B91F-2E048FF8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314584"/>
            <a:ext cx="8465080" cy="554341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Searching</a:t>
            </a:r>
          </a:p>
          <a:p>
            <a:r>
              <a:rPr lang="en-US" altLang="zh-CN" dirty="0"/>
              <a:t>Machine Translation</a:t>
            </a:r>
          </a:p>
          <a:p>
            <a:pPr lvl="1"/>
            <a:r>
              <a:rPr lang="en-US" altLang="zh-CN" dirty="0"/>
              <a:t>Google Translate, Baidu </a:t>
            </a:r>
            <a:r>
              <a:rPr lang="en-US" altLang="zh-CN" dirty="0" err="1"/>
              <a:t>Fanyi</a:t>
            </a:r>
            <a:r>
              <a:rPr lang="en-US" altLang="zh-CN" dirty="0"/>
              <a:t>, etc.</a:t>
            </a:r>
          </a:p>
          <a:p>
            <a:r>
              <a:rPr lang="en-US" altLang="zh-CN" dirty="0"/>
              <a:t>Voice Assistant/Smart Speaker</a:t>
            </a:r>
          </a:p>
          <a:p>
            <a:pPr lvl="1"/>
            <a:r>
              <a:rPr lang="en-US" altLang="zh-CN" dirty="0"/>
              <a:t>Amazon Alexa, Google Assistant, Apple Siri, Microsoft Cortana, Samsung Bixby, Baidu </a:t>
            </a:r>
            <a:r>
              <a:rPr lang="en-US" altLang="zh-CN" dirty="0" err="1"/>
              <a:t>Xiaodu</a:t>
            </a:r>
            <a:r>
              <a:rPr lang="en-US" altLang="zh-CN" dirty="0"/>
              <a:t>, etc.</a:t>
            </a:r>
          </a:p>
          <a:p>
            <a:pPr lvl="1"/>
            <a:r>
              <a:rPr lang="en-US" altLang="zh-CN" dirty="0"/>
              <a:t>Speech Recognition/Synthesis, Question Answering (IBM Watson)</a:t>
            </a:r>
          </a:p>
          <a:p>
            <a:r>
              <a:rPr lang="en-US" altLang="zh-CN" dirty="0"/>
              <a:t>Chatbot</a:t>
            </a:r>
          </a:p>
          <a:p>
            <a:r>
              <a:rPr lang="en-US" altLang="zh-CN" dirty="0"/>
              <a:t>News Digest</a:t>
            </a:r>
          </a:p>
          <a:p>
            <a:pPr lvl="1"/>
            <a:r>
              <a:rPr lang="en-US" altLang="zh-CN" dirty="0"/>
              <a:t>Yahoo!</a:t>
            </a:r>
          </a:p>
          <a:p>
            <a:r>
              <a:rPr lang="en-US" altLang="zh-CN" dirty="0"/>
              <a:t>Marketing</a:t>
            </a:r>
          </a:p>
          <a:p>
            <a:pPr lvl="1"/>
            <a:r>
              <a:rPr lang="en-US" altLang="zh-CN" dirty="0"/>
              <a:t>Sentiment Analysis, Advertising, etc.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7F634D5-031F-4D99-8CBB-DA4AC4E1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47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AF3CC4-F0AE-4D07-B3CB-3564AB4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NLP: definitions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4080729-2D2A-432C-88B7-C73FB916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371597"/>
            <a:ext cx="8465080" cy="5269502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Natural language processing </a:t>
            </a:r>
            <a:r>
              <a:rPr lang="en-US" altLang="zh-CN" dirty="0"/>
              <a:t>(NLP) is a study 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computational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treatment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of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human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natural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language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b="1" dirty="0"/>
          </a:p>
          <a:p>
            <a:r>
              <a:rPr lang="en-US" altLang="zh-CN" b="1" dirty="0"/>
              <a:t>Natural language processing </a:t>
            </a:r>
            <a:r>
              <a:rPr lang="en-US" altLang="zh-CN" dirty="0"/>
              <a:t>(NLP) is a subfield of </a:t>
            </a:r>
            <a:r>
              <a:rPr lang="en-US" altLang="zh-CN" b="1" dirty="0">
                <a:solidFill>
                  <a:srgbClr val="92D050"/>
                </a:solidFill>
              </a:rPr>
              <a:t>linguistics, computer science, information engineering, and artificial intelligence</a:t>
            </a:r>
            <a:r>
              <a:rPr lang="en-US" altLang="zh-CN" b="1" dirty="0"/>
              <a:t> </a:t>
            </a:r>
            <a:r>
              <a:rPr lang="en-US" altLang="zh-CN" dirty="0"/>
              <a:t>concerned with the </a:t>
            </a:r>
            <a:r>
              <a:rPr lang="en-US" altLang="zh-CN" b="1" dirty="0">
                <a:solidFill>
                  <a:srgbClr val="FFFF00"/>
                </a:solidFill>
              </a:rPr>
              <a:t>interactions between computers and human (natural) languages</a:t>
            </a:r>
            <a:r>
              <a:rPr lang="en-US" altLang="zh-CN" dirty="0"/>
              <a:t>, in particular how to program computers to </a:t>
            </a:r>
            <a:r>
              <a:rPr lang="en-US" altLang="zh-CN" b="1" dirty="0">
                <a:solidFill>
                  <a:srgbClr val="FFFF00"/>
                </a:solidFill>
              </a:rPr>
              <a:t>process and analyze large amounts of natural language data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1F9CF29-7699-4487-BC1F-7AB6F2FF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73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CF2904-8C6E-4D75-9985-7586E77F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3DD2D9D1-4445-4356-A06D-2876AC350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214960"/>
            <a:ext cx="1526569" cy="152656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6B6955E-E02C-415D-976B-1679F529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xmlns="" id="{FA360A73-6C64-42E1-8782-B79525455313}"/>
              </a:ext>
            </a:extLst>
          </p:cNvPr>
          <p:cNvSpPr/>
          <p:nvPr/>
        </p:nvSpPr>
        <p:spPr>
          <a:xfrm rot="2096553">
            <a:off x="3024849" y="2807570"/>
            <a:ext cx="864096" cy="401261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xmlns="" id="{2B973579-A862-433E-9DDE-3EC14A808321}"/>
              </a:ext>
            </a:extLst>
          </p:cNvPr>
          <p:cNvSpPr/>
          <p:nvPr/>
        </p:nvSpPr>
        <p:spPr>
          <a:xfrm rot="8334391">
            <a:off x="3013255" y="5103713"/>
            <a:ext cx="864096" cy="401261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xmlns="" id="{39EE738C-01D7-45EF-A0C5-4A873D35E4F9}"/>
              </a:ext>
            </a:extLst>
          </p:cNvPr>
          <p:cNvSpPr/>
          <p:nvPr/>
        </p:nvSpPr>
        <p:spPr>
          <a:xfrm>
            <a:off x="2695763" y="1685574"/>
            <a:ext cx="1656184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Human Languages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B80492B6-A29E-44D3-A55D-63B8D3171F72}"/>
              </a:ext>
            </a:extLst>
          </p:cNvPr>
          <p:cNvSpPr/>
          <p:nvPr/>
        </p:nvSpPr>
        <p:spPr>
          <a:xfrm>
            <a:off x="5846343" y="3214087"/>
            <a:ext cx="1784438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Executable</a:t>
            </a:r>
          </a:p>
          <a:p>
            <a:pPr algn="ctr"/>
            <a:r>
              <a:rPr lang="en-US" altLang="zh-CN" b="1" dirty="0"/>
              <a:t>Codes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84C6164-E221-4DA4-871F-A60DB5D71A66}"/>
              </a:ext>
            </a:extLst>
          </p:cNvPr>
          <p:cNvGrpSpPr/>
          <p:nvPr/>
        </p:nvGrpSpPr>
        <p:grpSpPr>
          <a:xfrm>
            <a:off x="484710" y="1381512"/>
            <a:ext cx="2013459" cy="1833448"/>
            <a:chOff x="484710" y="1381512"/>
            <a:chExt cx="2013459" cy="183344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EFDE836D-C8A1-41B5-93EC-500189FF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688391"/>
              <a:ext cx="1526569" cy="152656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98EB4498-A924-432D-B8F1-3E32A016752F}"/>
                </a:ext>
              </a:extLst>
            </p:cNvPr>
            <p:cNvSpPr txBox="1"/>
            <p:nvPr/>
          </p:nvSpPr>
          <p:spPr>
            <a:xfrm>
              <a:off x="484710" y="1381512"/>
              <a:ext cx="10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Human</a:t>
              </a:r>
              <a:endPara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D1773C3-D94D-473F-B4BC-D435BFB7EFF8}"/>
              </a:ext>
            </a:extLst>
          </p:cNvPr>
          <p:cNvGrpSpPr/>
          <p:nvPr/>
        </p:nvGrpSpPr>
        <p:grpSpPr>
          <a:xfrm>
            <a:off x="484710" y="4643844"/>
            <a:ext cx="2013459" cy="1858967"/>
            <a:chOff x="484710" y="4643844"/>
            <a:chExt cx="2013459" cy="185896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19BEC1AF-5202-45DA-867E-2D2AD24C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4976242"/>
              <a:ext cx="1526569" cy="1526569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C4430111-C64B-4C73-BCD9-F17CAD2A61CA}"/>
                </a:ext>
              </a:extLst>
            </p:cNvPr>
            <p:cNvSpPr txBox="1"/>
            <p:nvPr/>
          </p:nvSpPr>
          <p:spPr>
            <a:xfrm>
              <a:off x="484710" y="4643844"/>
              <a:ext cx="10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Tasks</a:t>
              </a:r>
              <a:endPara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B4DD0DB-F767-4AC8-BA7E-FD1451B43FB0}"/>
              </a:ext>
            </a:extLst>
          </p:cNvPr>
          <p:cNvSpPr txBox="1"/>
          <p:nvPr/>
        </p:nvSpPr>
        <p:spPr>
          <a:xfrm>
            <a:off x="3697003" y="28656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Computer</a:t>
            </a:r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xmlns="" id="{54F70CBC-4A04-45E4-9D00-1638A61DE475}"/>
              </a:ext>
            </a:extLst>
          </p:cNvPr>
          <p:cNvSpPr/>
          <p:nvPr/>
        </p:nvSpPr>
        <p:spPr>
          <a:xfrm>
            <a:off x="4131049" y="5077458"/>
            <a:ext cx="3070944" cy="918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Able to Understand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Able to Act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03330B-BA6D-4048-BBEE-A8B5179ACE46}"/>
              </a:ext>
            </a:extLst>
          </p:cNvPr>
          <p:cNvSpPr txBox="1"/>
          <p:nvPr/>
        </p:nvSpPr>
        <p:spPr>
          <a:xfrm>
            <a:off x="4572000" y="1602348"/>
            <a:ext cx="4270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</a:rPr>
              <a:t>How can human beings interact with machines?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19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2" grpId="0"/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3F7DDA2-C467-45FF-A494-2B7D95D7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615682" cy="918879"/>
          </a:xfrm>
        </p:spPr>
        <p:txBody>
          <a:bodyPr/>
          <a:lstStyle/>
          <a:p>
            <a:r>
              <a:rPr lang="en-US" altLang="zh-CN" sz="4000" dirty="0"/>
              <a:t>Human-Machine Interaction 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4869F87-0AAB-427C-9758-373F3C75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69E283E-8523-4A1C-A007-F5C829FE6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344" y="1700808"/>
            <a:ext cx="3487399" cy="27423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C460FF1-6352-4149-B43C-8601A9BA1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715" y="1903549"/>
            <a:ext cx="4599551" cy="28782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9A3F905-0AEA-42F2-84A9-95EA979E3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68" y="2159153"/>
            <a:ext cx="3922059" cy="34804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4120C66C-420E-414C-84D0-BD4AC01D50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8" b="20283"/>
          <a:stretch/>
        </p:blipFill>
        <p:spPr>
          <a:xfrm>
            <a:off x="3919649" y="2395011"/>
            <a:ext cx="4108735" cy="40102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008AABD-0C08-41FA-BD1A-53D2663B0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515" y="2765735"/>
            <a:ext cx="6899189" cy="388079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DDB1ADD-AB9C-4F06-91A2-BC74FD043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Text based: Programs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Visual based: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Graphic User Interface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Gesture User Interface 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Audio based: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Voice Interface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Other signal-based</a:t>
            </a:r>
          </a:p>
          <a:p>
            <a:endParaRPr lang="en-US" altLang="zh-CN" dirty="0">
              <a:solidFill>
                <a:srgbClr val="FFFF00"/>
              </a:solidFill>
            </a:endParaRPr>
          </a:p>
          <a:p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9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7ED190B-FD5E-4B9A-A11A-9BAEF6B7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DE47E79-6017-4CDF-9CCC-712CCBDC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60" y="1550401"/>
            <a:ext cx="8465080" cy="5090698"/>
          </a:xfrm>
        </p:spPr>
        <p:txBody>
          <a:bodyPr>
            <a:normAutofit/>
          </a:bodyPr>
          <a:lstStyle/>
          <a:p>
            <a:r>
              <a:rPr lang="en-US" altLang="zh-CN" b="1" dirty="0"/>
              <a:t>Speaker</a:t>
            </a:r>
          </a:p>
          <a:p>
            <a:pPr lvl="1"/>
            <a:r>
              <a:rPr lang="en-US" altLang="zh-CN" dirty="0"/>
              <a:t>Intention </a:t>
            </a:r>
            <a:r>
              <a:rPr lang="zh-CN" altLang="en-US" dirty="0"/>
              <a:t>（立意）</a:t>
            </a:r>
            <a:endParaRPr lang="en-US" altLang="zh-CN" dirty="0"/>
          </a:p>
          <a:p>
            <a:pPr lvl="1"/>
            <a:r>
              <a:rPr lang="en-US" altLang="zh-CN" dirty="0"/>
              <a:t>Generation </a:t>
            </a:r>
            <a:r>
              <a:rPr lang="zh-CN" altLang="en-US" dirty="0"/>
              <a:t>（组织）</a:t>
            </a:r>
            <a:endParaRPr lang="en-US" altLang="zh-CN" dirty="0"/>
          </a:p>
          <a:p>
            <a:pPr lvl="1"/>
            <a:r>
              <a:rPr lang="en-US" altLang="zh-CN" dirty="0"/>
              <a:t>Synthesis </a:t>
            </a:r>
            <a:r>
              <a:rPr lang="zh-CN" altLang="en-US" dirty="0"/>
              <a:t>（发表）</a:t>
            </a:r>
            <a:endParaRPr lang="en-US" altLang="zh-CN" dirty="0"/>
          </a:p>
          <a:p>
            <a:r>
              <a:rPr lang="en-US" altLang="zh-CN" b="1" dirty="0"/>
              <a:t>Listener</a:t>
            </a:r>
          </a:p>
          <a:p>
            <a:pPr lvl="1"/>
            <a:r>
              <a:rPr lang="en-US" altLang="zh-CN" dirty="0"/>
              <a:t>Perception </a:t>
            </a:r>
            <a:r>
              <a:rPr lang="zh-CN" altLang="en-US" dirty="0"/>
              <a:t>（感知）</a:t>
            </a:r>
            <a:endParaRPr lang="en-US" altLang="zh-CN" dirty="0"/>
          </a:p>
          <a:p>
            <a:pPr lvl="1"/>
            <a:r>
              <a:rPr lang="en-US" altLang="zh-CN" dirty="0"/>
              <a:t>Interpretation </a:t>
            </a:r>
            <a:r>
              <a:rPr lang="zh-CN" altLang="en-US" dirty="0"/>
              <a:t>（分析）</a:t>
            </a:r>
            <a:endParaRPr lang="en-US" altLang="zh-CN" dirty="0"/>
          </a:p>
          <a:p>
            <a:pPr lvl="1"/>
            <a:r>
              <a:rPr lang="en-US" altLang="zh-CN" dirty="0"/>
              <a:t>Incorporation </a:t>
            </a:r>
            <a:r>
              <a:rPr lang="zh-CN" altLang="en-US" dirty="0"/>
              <a:t>（理解）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D93329D-17B0-460E-8C02-D6CABEA7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xmlns="" id="{52D62733-8A65-4576-8A0C-40ECB171A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32943"/>
              </p:ext>
            </p:extLst>
          </p:nvPr>
        </p:nvGraphicFramePr>
        <p:xfrm>
          <a:off x="5436096" y="1828802"/>
          <a:ext cx="5063167" cy="348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225D46C1-CAA8-41C6-B80A-011B91E6BADE}"/>
              </a:ext>
            </a:extLst>
          </p:cNvPr>
          <p:cNvSpPr/>
          <p:nvPr/>
        </p:nvSpPr>
        <p:spPr>
          <a:xfrm>
            <a:off x="3672064" y="1892114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Mind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xmlns="" id="{7ACA4419-6E0B-47AB-B0F4-0159BB88B25F}"/>
              </a:ext>
            </a:extLst>
          </p:cNvPr>
          <p:cNvSpPr/>
          <p:nvPr/>
        </p:nvSpPr>
        <p:spPr>
          <a:xfrm>
            <a:off x="3672064" y="2354274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rgbClr val="FFFF00"/>
                </a:solidFill>
              </a:rPr>
              <a:t>Semantic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xmlns="" id="{B739DD3B-4548-4373-9A8D-197CB5DE0B9C}"/>
              </a:ext>
            </a:extLst>
          </p:cNvPr>
          <p:cNvSpPr/>
          <p:nvPr/>
        </p:nvSpPr>
        <p:spPr>
          <a:xfrm>
            <a:off x="3672064" y="2816434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rgbClr val="FFFF00"/>
                </a:solidFill>
              </a:rPr>
              <a:t>Syntax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075D3AF8-FD01-40DA-A494-B292F742BEAB}"/>
              </a:ext>
            </a:extLst>
          </p:cNvPr>
          <p:cNvSpPr/>
          <p:nvPr/>
        </p:nvSpPr>
        <p:spPr>
          <a:xfrm>
            <a:off x="3672064" y="3278593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rgbClr val="FFFF00"/>
                </a:solidFill>
              </a:rPr>
              <a:t>Signal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55CB58BD-C6A6-4122-8CBE-6F38F3900428}"/>
              </a:ext>
            </a:extLst>
          </p:cNvPr>
          <p:cNvSpPr/>
          <p:nvPr/>
        </p:nvSpPr>
        <p:spPr>
          <a:xfrm>
            <a:off x="3672064" y="3916489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Signal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xmlns="" id="{11E8C1FE-A586-44BA-94DA-C85BA9C74555}"/>
              </a:ext>
            </a:extLst>
          </p:cNvPr>
          <p:cNvSpPr/>
          <p:nvPr/>
        </p:nvSpPr>
        <p:spPr>
          <a:xfrm>
            <a:off x="3672064" y="4376961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Syntax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xmlns="" id="{513E86A5-2510-48FB-A4BB-4D22212F998F}"/>
              </a:ext>
            </a:extLst>
          </p:cNvPr>
          <p:cNvSpPr/>
          <p:nvPr/>
        </p:nvSpPr>
        <p:spPr>
          <a:xfrm>
            <a:off x="3672064" y="4837433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Semantic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xmlns="" id="{1A33BB05-1FB2-4F7A-9ABA-6886720E8832}"/>
              </a:ext>
            </a:extLst>
          </p:cNvPr>
          <p:cNvSpPr/>
          <p:nvPr/>
        </p:nvSpPr>
        <p:spPr>
          <a:xfrm>
            <a:off x="3672064" y="5297905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Mind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70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2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B2679BB-F90C-4D3D-BC28-8850FB80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Communication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555A4FAF-1AF6-4768-B19E-2032F5522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3" y="2716932"/>
            <a:ext cx="1990823" cy="149311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98B97E9-4B11-458F-A526-7430BE2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143F77A-7A6C-4449-AAD5-5BA5BDEEC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r="14958"/>
          <a:stretch/>
        </p:blipFill>
        <p:spPr>
          <a:xfrm>
            <a:off x="6544678" y="2682441"/>
            <a:ext cx="1990824" cy="15621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A75DEE77-E7F3-4C19-97D8-E2989DE4DD7A}"/>
              </a:ext>
            </a:extLst>
          </p:cNvPr>
          <p:cNvSpPr/>
          <p:nvPr/>
        </p:nvSpPr>
        <p:spPr>
          <a:xfrm>
            <a:off x="6985799" y="4725144"/>
            <a:ext cx="1108582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Acoustic Signal 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B7AE581-7437-4392-AE2F-8833F17516AB}"/>
              </a:ext>
            </a:extLst>
          </p:cNvPr>
          <p:cNvSpPr txBox="1"/>
          <p:nvPr/>
        </p:nvSpPr>
        <p:spPr>
          <a:xfrm>
            <a:off x="6596702" y="2727970"/>
            <a:ext cx="199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“Open the pod bay door, HAL”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2F7F7484-ABB7-494E-BCC3-35589ABA6D64}"/>
              </a:ext>
            </a:extLst>
          </p:cNvPr>
          <p:cNvSpPr/>
          <p:nvPr/>
        </p:nvSpPr>
        <p:spPr>
          <a:xfrm>
            <a:off x="3671900" y="4731965"/>
            <a:ext cx="1800200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Symbolic</a:t>
            </a:r>
          </a:p>
          <a:p>
            <a:pPr algn="ctr"/>
            <a:r>
              <a:rPr lang="en-US" altLang="zh-CN" sz="1600" dirty="0"/>
              <a:t>Representation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1F3D2BF-C87F-4441-9F36-E69D62B5F063}"/>
              </a:ext>
            </a:extLst>
          </p:cNvPr>
          <p:cNvSpPr txBox="1"/>
          <p:nvPr/>
        </p:nvSpPr>
        <p:spPr>
          <a:xfrm>
            <a:off x="3720708" y="5275915"/>
            <a:ext cx="144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Text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Embedding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…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A3D7DCBC-3421-452A-A055-84ED1D8B9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15931"/>
          <a:stretch/>
        </p:blipFill>
        <p:spPr>
          <a:xfrm>
            <a:off x="6596702" y="5275915"/>
            <a:ext cx="1881761" cy="655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A323B1AF-99DD-4528-96AE-E96BC3DF089E}"/>
              </a:ext>
            </a:extLst>
          </p:cNvPr>
          <p:cNvSpPr/>
          <p:nvPr/>
        </p:nvSpPr>
        <p:spPr>
          <a:xfrm>
            <a:off x="707070" y="4725144"/>
            <a:ext cx="1544897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Semantics/</a:t>
            </a:r>
          </a:p>
          <a:p>
            <a:pPr algn="ctr"/>
            <a:r>
              <a:rPr lang="en-US" altLang="zh-CN" sz="1600" dirty="0"/>
              <a:t>Meaning</a:t>
            </a:r>
            <a:endParaRPr lang="zh-CN" altLang="en-US" sz="16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856D0638-ACC1-40C0-8252-17BA59074F13}"/>
              </a:ext>
            </a:extLst>
          </p:cNvPr>
          <p:cNvSpPr/>
          <p:nvPr/>
        </p:nvSpPr>
        <p:spPr>
          <a:xfrm>
            <a:off x="707070" y="1704450"/>
            <a:ext cx="1544897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Semantics/</a:t>
            </a:r>
          </a:p>
          <a:p>
            <a:pPr algn="ctr"/>
            <a:r>
              <a:rPr lang="en-US" altLang="zh-CN" sz="1600" dirty="0"/>
              <a:t>Meaning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xmlns="" id="{0C32BD40-54CE-4298-925F-1E327AA80F94}"/>
              </a:ext>
            </a:extLst>
          </p:cNvPr>
          <p:cNvSpPr/>
          <p:nvPr/>
        </p:nvSpPr>
        <p:spPr>
          <a:xfrm>
            <a:off x="3671900" y="1700808"/>
            <a:ext cx="1800200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Symbolic</a:t>
            </a:r>
          </a:p>
          <a:p>
            <a:pPr algn="ctr"/>
            <a:r>
              <a:rPr lang="en-US" altLang="zh-CN" sz="1600" dirty="0"/>
              <a:t>Representation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80BD0D7-D97D-4509-9B14-1B9DDCDF3CA9}"/>
              </a:ext>
            </a:extLst>
          </p:cNvPr>
          <p:cNvSpPr txBox="1"/>
          <p:nvPr/>
        </p:nvSpPr>
        <p:spPr>
          <a:xfrm>
            <a:off x="423357" y="2721694"/>
            <a:ext cx="2060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“I’m sorry, Dave. I’m afraid I can’t do that.”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xmlns="" id="{57E0F104-2704-4E16-95F8-E5BC43ACC4CC}"/>
              </a:ext>
            </a:extLst>
          </p:cNvPr>
          <p:cNvSpPr/>
          <p:nvPr/>
        </p:nvSpPr>
        <p:spPr>
          <a:xfrm>
            <a:off x="6961198" y="1700808"/>
            <a:ext cx="1108582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Acoustic Signal </a:t>
            </a:r>
            <a:endParaRPr lang="zh-CN" altLang="en-US" sz="1600" dirty="0"/>
          </a:p>
        </p:txBody>
      </p:sp>
      <p:sp>
        <p:nvSpPr>
          <p:cNvPr id="23" name="箭头: 上 22">
            <a:extLst>
              <a:ext uri="{FF2B5EF4-FFF2-40B4-BE49-F238E27FC236}">
                <a16:creationId xmlns:a16="http://schemas.microsoft.com/office/drawing/2014/main" xmlns="" id="{B318BC56-F13C-4FD7-B023-31464F5ED9B7}"/>
              </a:ext>
            </a:extLst>
          </p:cNvPr>
          <p:cNvSpPr/>
          <p:nvPr/>
        </p:nvSpPr>
        <p:spPr>
          <a:xfrm rot="16200000">
            <a:off x="6084933" y="4584066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xmlns="" id="{388DF4BF-DBB7-4B4A-B9E1-40453E520D77}"/>
              </a:ext>
            </a:extLst>
          </p:cNvPr>
          <p:cNvSpPr/>
          <p:nvPr/>
        </p:nvSpPr>
        <p:spPr>
          <a:xfrm rot="16200000">
            <a:off x="2817917" y="4576670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上 24">
            <a:extLst>
              <a:ext uri="{FF2B5EF4-FFF2-40B4-BE49-F238E27FC236}">
                <a16:creationId xmlns:a16="http://schemas.microsoft.com/office/drawing/2014/main" xmlns="" id="{A307965E-008D-492A-A2B7-EE13F5A80FEF}"/>
              </a:ext>
            </a:extLst>
          </p:cNvPr>
          <p:cNvSpPr/>
          <p:nvPr/>
        </p:nvSpPr>
        <p:spPr>
          <a:xfrm rot="5400000">
            <a:off x="2812104" y="1552334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xmlns="" id="{184F74FA-E490-4F0F-8F4A-2078C9B98600}"/>
              </a:ext>
            </a:extLst>
          </p:cNvPr>
          <p:cNvSpPr/>
          <p:nvPr/>
        </p:nvSpPr>
        <p:spPr>
          <a:xfrm rot="5400000">
            <a:off x="6084933" y="1552334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上 26">
            <a:extLst>
              <a:ext uri="{FF2B5EF4-FFF2-40B4-BE49-F238E27FC236}">
                <a16:creationId xmlns:a16="http://schemas.microsoft.com/office/drawing/2014/main" xmlns="" id="{27DA51F2-9F6E-4ED6-B334-AE07605DEF64}"/>
              </a:ext>
            </a:extLst>
          </p:cNvPr>
          <p:cNvSpPr/>
          <p:nvPr/>
        </p:nvSpPr>
        <p:spPr>
          <a:xfrm>
            <a:off x="1304838" y="4296331"/>
            <a:ext cx="288032" cy="284797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xmlns="" id="{7E7610B8-8E4A-435E-9F3D-BEACA158AC2B}"/>
              </a:ext>
            </a:extLst>
          </p:cNvPr>
          <p:cNvSpPr/>
          <p:nvPr/>
        </p:nvSpPr>
        <p:spPr>
          <a:xfrm rot="10800000">
            <a:off x="7393566" y="2323404"/>
            <a:ext cx="288032" cy="31350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xmlns="" id="{A301FC95-1D03-425C-918E-2106A14F2C93}"/>
              </a:ext>
            </a:extLst>
          </p:cNvPr>
          <p:cNvSpPr/>
          <p:nvPr/>
        </p:nvSpPr>
        <p:spPr>
          <a:xfrm>
            <a:off x="1304838" y="2306644"/>
            <a:ext cx="288032" cy="31350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箭头: 上 30">
            <a:extLst>
              <a:ext uri="{FF2B5EF4-FFF2-40B4-BE49-F238E27FC236}">
                <a16:creationId xmlns:a16="http://schemas.microsoft.com/office/drawing/2014/main" xmlns="" id="{C4B63404-B4E7-4385-AD1A-26CEE57BF393}"/>
              </a:ext>
            </a:extLst>
          </p:cNvPr>
          <p:cNvSpPr/>
          <p:nvPr/>
        </p:nvSpPr>
        <p:spPr>
          <a:xfrm rot="10800000">
            <a:off x="7393566" y="4360474"/>
            <a:ext cx="288032" cy="292661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5151F05-115C-4B6F-A50A-22A70076C189}"/>
              </a:ext>
            </a:extLst>
          </p:cNvPr>
          <p:cNvSpPr/>
          <p:nvPr/>
        </p:nvSpPr>
        <p:spPr>
          <a:xfrm>
            <a:off x="740373" y="1216447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Intention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79D5C18-0B3E-4203-9AB9-0BFF6E7B0861}"/>
              </a:ext>
            </a:extLst>
          </p:cNvPr>
          <p:cNvSpPr/>
          <p:nvPr/>
        </p:nvSpPr>
        <p:spPr>
          <a:xfrm>
            <a:off x="6649398" y="5963796"/>
            <a:ext cx="179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</a:rPr>
              <a:t>Perception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6F326774-AEFE-4017-A31F-0FE650181814}"/>
              </a:ext>
            </a:extLst>
          </p:cNvPr>
          <p:cNvSpPr/>
          <p:nvPr/>
        </p:nvSpPr>
        <p:spPr>
          <a:xfrm>
            <a:off x="3671900" y="5963796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</a:rPr>
              <a:t>Interpretation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F029BD8A-6FDA-4E7C-8964-7B85CB73218B}"/>
              </a:ext>
            </a:extLst>
          </p:cNvPr>
          <p:cNvSpPr/>
          <p:nvPr/>
        </p:nvSpPr>
        <p:spPr>
          <a:xfrm>
            <a:off x="518246" y="5963796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</a:rPr>
              <a:t>Incorporation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82D756D6-20DE-4FCE-B228-6AD67CCC6315}"/>
              </a:ext>
            </a:extLst>
          </p:cNvPr>
          <p:cNvSpPr/>
          <p:nvPr/>
        </p:nvSpPr>
        <p:spPr>
          <a:xfrm>
            <a:off x="3671900" y="1216446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Generation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2258B288-467B-4FFE-9C1B-5413A3894BB6}"/>
              </a:ext>
            </a:extLst>
          </p:cNvPr>
          <p:cNvSpPr/>
          <p:nvPr/>
        </p:nvSpPr>
        <p:spPr>
          <a:xfrm>
            <a:off x="6753101" y="124578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Synthesis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9DC4E818-9502-47BA-9012-0BE59FA134E8}"/>
              </a:ext>
            </a:extLst>
          </p:cNvPr>
          <p:cNvSpPr/>
          <p:nvPr/>
        </p:nvSpPr>
        <p:spPr>
          <a:xfrm>
            <a:off x="1611654" y="4183583"/>
            <a:ext cx="1297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</a:rPr>
              <a:t>Listener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E64BD30-ADBD-4F87-B3B7-896901733119}"/>
              </a:ext>
            </a:extLst>
          </p:cNvPr>
          <p:cNvSpPr/>
          <p:nvPr/>
        </p:nvSpPr>
        <p:spPr>
          <a:xfrm>
            <a:off x="1626327" y="2248887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155675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/>
      <p:bldP spid="39" grpId="0"/>
      <p:bldP spid="40" grpId="0"/>
      <p:bldP spid="42" grpId="0"/>
      <p:bldP spid="43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0EA98E9-A7E0-40AA-A5BF-FBFA7154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1736D6C-F058-4E5C-926C-7C975867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42F4A15-B455-49DE-A3D2-E3FDD4A8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65" y="1484784"/>
            <a:ext cx="8048625" cy="4657725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3CBDEED8-E1FA-4E4F-912A-65C1051077FF}"/>
              </a:ext>
            </a:extLst>
          </p:cNvPr>
          <p:cNvSpPr/>
          <p:nvPr/>
        </p:nvSpPr>
        <p:spPr>
          <a:xfrm>
            <a:off x="2729772" y="3789040"/>
            <a:ext cx="3528392" cy="1451396"/>
          </a:xfrm>
          <a:prstGeom prst="roundRect">
            <a:avLst>
              <a:gd name="adj" fmla="val 324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1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D192BA-35E6-4B03-B01C-85C91E39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编程语言 </a:t>
            </a:r>
            <a:r>
              <a:rPr lang="en-US" altLang="zh-CN" dirty="0"/>
              <a:t>vs. </a:t>
            </a:r>
            <a:r>
              <a:rPr lang="zh-CN" altLang="en-US" dirty="0"/>
              <a:t>自然语言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D033ACA-27D9-4AA7-A27D-47360AC54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Programming Languages are </a:t>
            </a:r>
          </a:p>
          <a:p>
            <a:pPr lvl="1"/>
            <a:r>
              <a:rPr lang="en-US" altLang="zh-CN" dirty="0"/>
              <a:t>Well defined</a:t>
            </a:r>
          </a:p>
          <a:p>
            <a:pPr lvl="1"/>
            <a:r>
              <a:rPr lang="en-US" altLang="zh-CN" dirty="0"/>
              <a:t>Unambiguous</a:t>
            </a:r>
          </a:p>
          <a:p>
            <a:pPr lvl="1"/>
            <a:r>
              <a:rPr lang="en-US" altLang="zh-CN" dirty="0"/>
              <a:t>Mostly context-free or context-sensitive </a:t>
            </a:r>
          </a:p>
          <a:p>
            <a:pPr lvl="1"/>
            <a:r>
              <a:rPr lang="en-US" altLang="zh-CN" dirty="0"/>
              <a:t>Limited tasks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Natural languages are usually ambiguous</a:t>
            </a:r>
          </a:p>
          <a:p>
            <a:pPr lvl="1"/>
            <a:r>
              <a:rPr lang="en-US" altLang="zh-CN" dirty="0"/>
              <a:t>Exception: Lojban</a:t>
            </a:r>
          </a:p>
          <a:p>
            <a:pPr lvl="1"/>
            <a:r>
              <a:rPr lang="en-US" altLang="zh-CN" dirty="0"/>
              <a:t>Ambiguous word: fly, rent, tape, plant, branch, 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AC53BEF-025D-48B3-8EFE-B26EC825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90D1526E-F569-40B8-9B22-09118A3661AB}"/>
              </a:ext>
            </a:extLst>
          </p:cNvPr>
          <p:cNvSpPr/>
          <p:nvPr/>
        </p:nvSpPr>
        <p:spPr>
          <a:xfrm>
            <a:off x="1540159" y="2348880"/>
            <a:ext cx="6264696" cy="792088"/>
          </a:xfrm>
          <a:prstGeom prst="roundRect">
            <a:avLst/>
          </a:prstGeom>
          <a:solidFill>
            <a:srgbClr val="4E67C8">
              <a:alpha val="6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</a:rPr>
              <a:t>NLP is very difficult for Machines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5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A58FC1B-814B-4624-B1A1-A8A7A8B5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Ambiguity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CFC0E31-83B6-4C8C-8297-DDAD19BB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71597"/>
            <a:ext cx="8660026" cy="5269502"/>
          </a:xfrm>
        </p:spPr>
        <p:txBody>
          <a:bodyPr>
            <a:normAutofit/>
          </a:bodyPr>
          <a:lstStyle/>
          <a:p>
            <a:r>
              <a:rPr lang="en-US" altLang="zh-CN" dirty="0"/>
              <a:t>Los Angeles Police shoot man Holding box cutter</a:t>
            </a:r>
          </a:p>
          <a:p>
            <a:endParaRPr lang="en-US" altLang="zh-CN" dirty="0"/>
          </a:p>
          <a:p>
            <a:r>
              <a:rPr lang="en-US" altLang="zh-CN" dirty="0"/>
              <a:t>Children make delicious snacks</a:t>
            </a:r>
          </a:p>
          <a:p>
            <a:pPr lvl="1"/>
            <a:r>
              <a:rPr lang="en-US" altLang="zh-CN" dirty="0"/>
              <a:t>Fried Chicken makes delicious snacks</a:t>
            </a:r>
          </a:p>
          <a:p>
            <a:r>
              <a:rPr lang="en-US" altLang="zh-CN" dirty="0"/>
              <a:t>Stolen wallet is found by tree</a:t>
            </a:r>
          </a:p>
          <a:p>
            <a:pPr lvl="1"/>
            <a:r>
              <a:rPr lang="en-US" altLang="zh-CN" dirty="0"/>
              <a:t>Stolen wallet is found by Mac</a:t>
            </a:r>
          </a:p>
          <a:p>
            <a:r>
              <a:rPr lang="en-US" altLang="zh-CN" dirty="0"/>
              <a:t>Trump wins on budget, more lies ahead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B4833AD-3247-4F1E-93AF-143CDC7A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A864BA7C-6DE4-4FE8-9630-C72D53968FE0}"/>
              </a:ext>
            </a:extLst>
          </p:cNvPr>
          <p:cNvSpPr/>
          <p:nvPr/>
        </p:nvSpPr>
        <p:spPr>
          <a:xfrm>
            <a:off x="4860032" y="1682061"/>
            <a:ext cx="396044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震惊！洛城警察射杀持刀男子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63A73C1C-2C9D-484F-9B97-28C7E041E2D9}"/>
              </a:ext>
            </a:extLst>
          </p:cNvPr>
          <p:cNvSpPr/>
          <p:nvPr/>
        </p:nvSpPr>
        <p:spPr>
          <a:xfrm>
            <a:off x="5023114" y="2246798"/>
            <a:ext cx="396044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震惊！洛城警察持刀射杀男子</a:t>
            </a:r>
          </a:p>
        </p:txBody>
      </p:sp>
    </p:spTree>
    <p:extLst>
      <p:ext uri="{BB962C8B-B14F-4D97-AF65-F5344CB8AC3E}">
        <p14:creationId xmlns:p14="http://schemas.microsoft.com/office/powerpoint/2010/main" val="83431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A58FC1B-814B-4624-B1A1-A8A7A8B5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Ambiguity from context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CFC0E31-83B6-4C8C-8297-DDAD19BB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71597"/>
            <a:ext cx="8660026" cy="5269502"/>
          </a:xfrm>
        </p:spPr>
        <p:txBody>
          <a:bodyPr>
            <a:normAutofit/>
          </a:bodyPr>
          <a:lstStyle/>
          <a:p>
            <a:r>
              <a:rPr lang="zh-CN" altLang="en-US" dirty="0"/>
              <a:t>语境：</a:t>
            </a:r>
            <a:r>
              <a:rPr lang="en-US" altLang="zh-CN" dirty="0"/>
              <a:t>He is an unbelievable worker</a:t>
            </a:r>
          </a:p>
          <a:p>
            <a:pPr lvl="1"/>
            <a:r>
              <a:rPr lang="en-US" altLang="zh-CN" dirty="0"/>
              <a:t>Extremely good vs. Not trustful </a:t>
            </a:r>
          </a:p>
          <a:p>
            <a:r>
              <a:rPr lang="zh-CN" altLang="en-US" dirty="0"/>
              <a:t>背景知识：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中国</a:t>
            </a:r>
            <a:r>
              <a:rPr lang="en-US" altLang="zh-CN" dirty="0"/>
              <a:t>						</a:t>
            </a:r>
            <a:r>
              <a:rPr lang="zh-CN" altLang="en-US" b="1" dirty="0">
                <a:solidFill>
                  <a:srgbClr val="FFFF00"/>
                </a:solidFill>
              </a:rPr>
              <a:t>大败</a:t>
            </a:r>
            <a:r>
              <a:rPr lang="zh-CN" altLang="en-US" b="1" dirty="0"/>
              <a:t> </a:t>
            </a:r>
            <a:r>
              <a:rPr lang="en-US" altLang="zh-CN" b="1" dirty="0"/>
              <a:t>		</a:t>
            </a:r>
            <a:r>
              <a:rPr lang="zh-CN" altLang="en-US" dirty="0"/>
              <a:t>德国</a:t>
            </a:r>
            <a:endParaRPr lang="en-US" altLang="zh-CN" dirty="0"/>
          </a:p>
          <a:p>
            <a:pPr lvl="1"/>
            <a:r>
              <a:rPr lang="en-US" altLang="zh-CN" dirty="0"/>
              <a:t>Chinese Ping Pong  </a:t>
            </a:r>
            <a:r>
              <a:rPr lang="en-US" altLang="zh-CN" b="1" dirty="0">
                <a:solidFill>
                  <a:srgbClr val="FFFF00"/>
                </a:solidFill>
              </a:rPr>
              <a:t>Beats </a:t>
            </a:r>
            <a:r>
              <a:rPr lang="en-US" altLang="zh-CN" dirty="0"/>
              <a:t>		Germany </a:t>
            </a:r>
          </a:p>
          <a:p>
            <a:pPr lvl="1"/>
            <a:r>
              <a:rPr lang="zh-CN" altLang="en-US" dirty="0"/>
              <a:t>中国</a:t>
            </a:r>
            <a:r>
              <a:rPr lang="en-US" altLang="zh-CN" dirty="0"/>
              <a:t>			</a:t>
            </a:r>
            <a:r>
              <a:rPr lang="zh-CN" altLang="en-US" dirty="0"/>
              <a:t> </a:t>
            </a:r>
            <a:r>
              <a:rPr lang="en-US" altLang="zh-CN" dirty="0"/>
              <a:t>			</a:t>
            </a:r>
            <a:r>
              <a:rPr lang="zh-CN" altLang="en-US" b="1" dirty="0">
                <a:solidFill>
                  <a:srgbClr val="FFFF00"/>
                </a:solidFill>
              </a:rPr>
              <a:t>大败 </a:t>
            </a:r>
            <a:r>
              <a:rPr lang="en-US" altLang="zh-CN" b="1" dirty="0"/>
              <a:t>		</a:t>
            </a:r>
            <a:r>
              <a:rPr lang="zh-CN" altLang="en-US" dirty="0"/>
              <a:t>德国</a:t>
            </a:r>
            <a:endParaRPr lang="en-US" altLang="zh-CN" dirty="0"/>
          </a:p>
          <a:p>
            <a:pPr lvl="1"/>
            <a:r>
              <a:rPr lang="en-US" altLang="zh-CN" dirty="0"/>
              <a:t>Chinese Football	</a:t>
            </a:r>
            <a:r>
              <a:rPr lang="en-US" altLang="zh-CN" b="1" dirty="0">
                <a:solidFill>
                  <a:srgbClr val="FFFF00"/>
                </a:solidFill>
              </a:rPr>
              <a:t>Beaten by</a:t>
            </a:r>
            <a:r>
              <a:rPr lang="en-US" altLang="zh-CN" dirty="0"/>
              <a:t> Germany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B4833AD-3247-4F1E-93AF-143CDC7A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C74A2C3-510B-4917-BB69-DDA2B2C4005C}"/>
              </a:ext>
            </a:extLst>
          </p:cNvPr>
          <p:cNvSpPr txBox="1"/>
          <p:nvPr/>
        </p:nvSpPr>
        <p:spPr>
          <a:xfrm>
            <a:off x="2554221" y="300703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女乒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78ABA-CB8F-4048-8654-7DC2D65C36A6}"/>
              </a:ext>
            </a:extLst>
          </p:cNvPr>
          <p:cNvSpPr txBox="1"/>
          <p:nvPr/>
        </p:nvSpPr>
        <p:spPr>
          <a:xfrm>
            <a:off x="2555776" y="3980948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男足</a:t>
            </a:r>
          </a:p>
        </p:txBody>
      </p:sp>
    </p:spTree>
    <p:extLst>
      <p:ext uri="{BB962C8B-B14F-4D97-AF65-F5344CB8AC3E}">
        <p14:creationId xmlns:p14="http://schemas.microsoft.com/office/powerpoint/2010/main" val="7601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991E18A-4C95-4224-91EA-02D1FC2C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 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3DF2C96-8688-405E-B95F-737A918EB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检查收音是否清晰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检查是否正常观看课件播放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检查是否正常媒体播放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检查是否可以正常参与小组讨论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检查是否可以课堂发言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5EDE853-54C8-4206-9681-837155ED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00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F902349-1319-4D85-BB62-D1840814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Contextual interpret.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ADADFB6-D762-408C-84A9-F4A8E0AB3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Beverley </a:t>
            </a:r>
            <a:r>
              <a:rPr lang="en-US" altLang="zh-CN" b="1" dirty="0">
                <a:solidFill>
                  <a:srgbClr val="FFFF00"/>
                </a:solidFill>
              </a:rPr>
              <a:t>Hills</a:t>
            </a:r>
          </a:p>
          <a:p>
            <a:r>
              <a:rPr lang="en-US" altLang="zh-CN" dirty="0"/>
              <a:t>Beverley </a:t>
            </a:r>
            <a:r>
              <a:rPr lang="en-US" altLang="zh-CN" b="1" dirty="0">
                <a:solidFill>
                  <a:srgbClr val="FFFF00"/>
                </a:solidFill>
              </a:rPr>
              <a:t>Sills</a:t>
            </a:r>
          </a:p>
          <a:p>
            <a:r>
              <a:rPr lang="en-US" altLang="zh-CN" dirty="0"/>
              <a:t>John and Ross are </a:t>
            </a:r>
            <a:r>
              <a:rPr lang="en-US" altLang="zh-CN" b="1" dirty="0">
                <a:solidFill>
                  <a:srgbClr val="FFFF00"/>
                </a:solidFill>
              </a:rPr>
              <a:t>fathers</a:t>
            </a:r>
          </a:p>
          <a:p>
            <a:r>
              <a:rPr lang="en-US" altLang="zh-CN" dirty="0"/>
              <a:t>John and Ross are </a:t>
            </a:r>
            <a:r>
              <a:rPr lang="en-US" altLang="zh-CN" b="1" dirty="0">
                <a:solidFill>
                  <a:srgbClr val="FFFF00"/>
                </a:solidFill>
              </a:rPr>
              <a:t>brothers</a:t>
            </a:r>
          </a:p>
          <a:p>
            <a:r>
              <a:rPr lang="en-US" altLang="zh-CN" dirty="0"/>
              <a:t>Every American has a </a:t>
            </a:r>
            <a:r>
              <a:rPr lang="en-US" altLang="zh-CN" b="1" dirty="0">
                <a:solidFill>
                  <a:srgbClr val="FFFF00"/>
                </a:solidFill>
              </a:rPr>
              <a:t>mother</a:t>
            </a:r>
          </a:p>
          <a:p>
            <a:r>
              <a:rPr lang="en-US" altLang="zh-CN" dirty="0"/>
              <a:t>Every American has a </a:t>
            </a:r>
            <a:r>
              <a:rPr lang="en-US" altLang="zh-CN" b="1" dirty="0">
                <a:solidFill>
                  <a:srgbClr val="FFFF00"/>
                </a:solidFill>
              </a:rPr>
              <a:t>president</a:t>
            </a:r>
          </a:p>
          <a:p>
            <a:r>
              <a:rPr lang="en-US" altLang="zh-CN" dirty="0"/>
              <a:t>Give the bananas to the monkeys, because they are </a:t>
            </a:r>
            <a:r>
              <a:rPr lang="en-US" altLang="zh-CN" b="1" dirty="0">
                <a:solidFill>
                  <a:srgbClr val="FFFF00"/>
                </a:solidFill>
              </a:rPr>
              <a:t>hungry</a:t>
            </a:r>
          </a:p>
          <a:p>
            <a:r>
              <a:rPr lang="en-US" altLang="zh-CN" dirty="0"/>
              <a:t>Give the bananas to the monkeys, because they are </a:t>
            </a:r>
            <a:r>
              <a:rPr lang="en-US" altLang="zh-CN" b="1" dirty="0">
                <a:solidFill>
                  <a:srgbClr val="FFFF00"/>
                </a:solidFill>
              </a:rPr>
              <a:t>over-ripe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bag,</a:t>
            </a:r>
            <a:r>
              <a:rPr lang="zh-CN" altLang="en-US" dirty="0"/>
              <a:t> </a:t>
            </a:r>
            <a:r>
              <a:rPr lang="en-US" altLang="zh-CN" dirty="0"/>
              <a:t>because it is too </a:t>
            </a:r>
            <a:r>
              <a:rPr lang="en-US" altLang="zh-CN" b="1" dirty="0">
                <a:solidFill>
                  <a:srgbClr val="FFFF00"/>
                </a:solidFill>
              </a:rPr>
              <a:t>big</a:t>
            </a:r>
          </a:p>
          <a:p>
            <a:r>
              <a:rPr lang="en-US" altLang="zh-CN" dirty="0"/>
              <a:t>The book does not fit the bag, because it is too </a:t>
            </a:r>
            <a:r>
              <a:rPr lang="en-US" altLang="zh-CN" b="1" dirty="0">
                <a:solidFill>
                  <a:srgbClr val="FFFF00"/>
                </a:solidFill>
              </a:rPr>
              <a:t>small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09CF84F-8736-4709-87BC-538C3F57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8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D91AAE9-3F97-4ADB-8C56-1E3DCB4A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302250" cy="918879"/>
          </a:xfrm>
        </p:spPr>
        <p:txBody>
          <a:bodyPr/>
          <a:lstStyle/>
          <a:p>
            <a:r>
              <a:rPr lang="en-US" altLang="zh-CN" dirty="0"/>
              <a:t>Syntax and Semantics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F2825B6-7B11-4A74-814E-DD0B984B6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Beautiful a has Monica Flower.</a:t>
            </a:r>
          </a:p>
          <a:p>
            <a:r>
              <a:rPr lang="zh-CN" altLang="en-US" dirty="0"/>
              <a:t>研表究明，汉字的序顺不定一能影阅响读，比如当你看了完这句话，才发这现里的字全是都乱的。</a:t>
            </a:r>
            <a:endParaRPr lang="en-US" altLang="zh-CN" dirty="0"/>
          </a:p>
          <a:p>
            <a:r>
              <a:rPr lang="en-US" altLang="zh-CN" dirty="0"/>
              <a:t>Colorless green ideas sleep furiously.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1FD30EA-E58B-404C-B4A6-D52717A1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92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86BBAF8-2F9F-4CB2-85C1-56FF927E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5EE1655-B7FA-426C-A208-6D79FBAB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Much more complex and difficult than Compiling!</a:t>
            </a:r>
          </a:p>
          <a:p>
            <a:pPr lvl="1"/>
            <a:r>
              <a:rPr lang="en-US" altLang="zh-CN" dirty="0"/>
              <a:t>Almost well defined</a:t>
            </a:r>
          </a:p>
          <a:p>
            <a:pPr lvl="1"/>
            <a:r>
              <a:rPr lang="en-US" altLang="zh-CN" dirty="0"/>
              <a:t>Invariant across multiple encodings: sound,</a:t>
            </a:r>
            <a:r>
              <a:rPr lang="zh-CN" altLang="en-US" dirty="0"/>
              <a:t> </a:t>
            </a:r>
            <a:r>
              <a:rPr lang="en-US" altLang="zh-CN" dirty="0"/>
              <a:t>gesture,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Includes not only discrete symbols, but also Continuous signals of sound or vision </a:t>
            </a:r>
          </a:p>
          <a:p>
            <a:pPr lvl="1"/>
            <a:r>
              <a:rPr lang="en-US" altLang="zh-CN" dirty="0"/>
              <a:t>Large vocabulary (Machine learning encoding  problem: sparsity)</a:t>
            </a:r>
          </a:p>
          <a:p>
            <a:pPr lvl="1"/>
            <a:r>
              <a:rPr lang="en-US" altLang="zh-CN" dirty="0"/>
              <a:t>Ambiguous</a:t>
            </a:r>
          </a:p>
          <a:p>
            <a:pPr lvl="1"/>
            <a:r>
              <a:rPr lang="en-US" altLang="zh-CN" dirty="0"/>
              <a:t>At least Type-0 </a:t>
            </a:r>
          </a:p>
          <a:p>
            <a:pPr lvl="1"/>
            <a:r>
              <a:rPr lang="en-US" altLang="zh-CN" dirty="0"/>
              <a:t>Variety of tasks in complex context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3F2510C-A704-41BE-8097-A510A6E2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1F2E2297-10C7-436C-9C63-0FE1ADB83BC8}"/>
              </a:ext>
            </a:extLst>
          </p:cNvPr>
          <p:cNvSpPr/>
          <p:nvPr/>
        </p:nvSpPr>
        <p:spPr>
          <a:xfrm>
            <a:off x="5318454" y="5307599"/>
            <a:ext cx="278291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AI Approaches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8769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CF2904-8C6E-4D75-9985-7586E77F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3DD2D9D1-4445-4356-A06D-2876AC350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214960"/>
            <a:ext cx="1526569" cy="152656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6B6955E-E02C-415D-976B-1679F529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xmlns="" id="{FA360A73-6C64-42E1-8782-B79525455313}"/>
              </a:ext>
            </a:extLst>
          </p:cNvPr>
          <p:cNvSpPr/>
          <p:nvPr/>
        </p:nvSpPr>
        <p:spPr>
          <a:xfrm rot="2096553">
            <a:off x="3024849" y="2807570"/>
            <a:ext cx="864096" cy="401261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xmlns="" id="{2B973579-A862-433E-9DDE-3EC14A808321}"/>
              </a:ext>
            </a:extLst>
          </p:cNvPr>
          <p:cNvSpPr/>
          <p:nvPr/>
        </p:nvSpPr>
        <p:spPr>
          <a:xfrm rot="8334391">
            <a:off x="3013255" y="5103713"/>
            <a:ext cx="864096" cy="401261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xmlns="" id="{39EE738C-01D7-45EF-A0C5-4A873D35E4F9}"/>
              </a:ext>
            </a:extLst>
          </p:cNvPr>
          <p:cNvSpPr/>
          <p:nvPr/>
        </p:nvSpPr>
        <p:spPr>
          <a:xfrm>
            <a:off x="2695763" y="1685574"/>
            <a:ext cx="1656184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Human Languages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B80492B6-A29E-44D3-A55D-63B8D3171F72}"/>
              </a:ext>
            </a:extLst>
          </p:cNvPr>
          <p:cNvSpPr/>
          <p:nvPr/>
        </p:nvSpPr>
        <p:spPr>
          <a:xfrm>
            <a:off x="5846343" y="3214087"/>
            <a:ext cx="1784438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Executable</a:t>
            </a:r>
          </a:p>
          <a:p>
            <a:pPr algn="ctr"/>
            <a:r>
              <a:rPr lang="en-US" altLang="zh-CN" b="1" dirty="0"/>
              <a:t>Codes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84C6164-E221-4DA4-871F-A60DB5D71A66}"/>
              </a:ext>
            </a:extLst>
          </p:cNvPr>
          <p:cNvGrpSpPr/>
          <p:nvPr/>
        </p:nvGrpSpPr>
        <p:grpSpPr>
          <a:xfrm>
            <a:off x="484710" y="1381512"/>
            <a:ext cx="2013459" cy="1833448"/>
            <a:chOff x="484710" y="1381512"/>
            <a:chExt cx="2013459" cy="183344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EFDE836D-C8A1-41B5-93EC-500189FF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688391"/>
              <a:ext cx="1526569" cy="152656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98EB4498-A924-432D-B8F1-3E32A016752F}"/>
                </a:ext>
              </a:extLst>
            </p:cNvPr>
            <p:cNvSpPr txBox="1"/>
            <p:nvPr/>
          </p:nvSpPr>
          <p:spPr>
            <a:xfrm>
              <a:off x="484710" y="1381512"/>
              <a:ext cx="10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Human</a:t>
              </a:r>
              <a:endPara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D1773C3-D94D-473F-B4BC-D435BFB7EFF8}"/>
              </a:ext>
            </a:extLst>
          </p:cNvPr>
          <p:cNvGrpSpPr/>
          <p:nvPr/>
        </p:nvGrpSpPr>
        <p:grpSpPr>
          <a:xfrm>
            <a:off x="484710" y="4643844"/>
            <a:ext cx="2013459" cy="1858967"/>
            <a:chOff x="484710" y="4643844"/>
            <a:chExt cx="2013459" cy="185896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19BEC1AF-5202-45DA-867E-2D2AD24C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4976242"/>
              <a:ext cx="1526569" cy="1526569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C4430111-C64B-4C73-BCD9-F17CAD2A61CA}"/>
                </a:ext>
              </a:extLst>
            </p:cNvPr>
            <p:cNvSpPr txBox="1"/>
            <p:nvPr/>
          </p:nvSpPr>
          <p:spPr>
            <a:xfrm>
              <a:off x="484710" y="4643844"/>
              <a:ext cx="10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Tasks</a:t>
              </a:r>
              <a:endPara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B4DD0DB-F767-4AC8-BA7E-FD1451B43FB0}"/>
              </a:ext>
            </a:extLst>
          </p:cNvPr>
          <p:cNvSpPr txBox="1"/>
          <p:nvPr/>
        </p:nvSpPr>
        <p:spPr>
          <a:xfrm>
            <a:off x="3697003" y="28656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Computer</a:t>
            </a:r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xmlns="" id="{54F70CBC-4A04-45E4-9D00-1638A61DE475}"/>
              </a:ext>
            </a:extLst>
          </p:cNvPr>
          <p:cNvSpPr/>
          <p:nvPr/>
        </p:nvSpPr>
        <p:spPr>
          <a:xfrm>
            <a:off x="4131049" y="5077458"/>
            <a:ext cx="3070944" cy="918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Able to Understand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Able to Act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CD13C16B-948C-4C9D-B2FB-4FBDA4251A30}"/>
              </a:ext>
            </a:extLst>
          </p:cNvPr>
          <p:cNvSpPr/>
          <p:nvPr/>
        </p:nvSpPr>
        <p:spPr>
          <a:xfrm>
            <a:off x="4742482" y="2186216"/>
            <a:ext cx="1903351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Programming Languages</a:t>
            </a:r>
            <a:endParaRPr lang="zh-CN" altLang="en-US" b="1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xmlns="" id="{A9F15CF1-7E99-4001-9569-8729AD0B511D}"/>
              </a:ext>
            </a:extLst>
          </p:cNvPr>
          <p:cNvSpPr/>
          <p:nvPr/>
        </p:nvSpPr>
        <p:spPr>
          <a:xfrm>
            <a:off x="6084168" y="2865552"/>
            <a:ext cx="398864" cy="36933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80CCDBE-DF23-467A-BF1D-21CB4BC6F17D}"/>
              </a:ext>
            </a:extLst>
          </p:cNvPr>
          <p:cNvSpPr/>
          <p:nvPr/>
        </p:nvSpPr>
        <p:spPr>
          <a:xfrm>
            <a:off x="6423942" y="28551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How?</a:t>
            </a:r>
            <a:endParaRPr lang="zh-CN" altLang="en-US" b="1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781F194D-E31C-4328-BC27-AF5276495011}"/>
              </a:ext>
            </a:extLst>
          </p:cNvPr>
          <p:cNvSpPr/>
          <p:nvPr/>
        </p:nvSpPr>
        <p:spPr>
          <a:xfrm>
            <a:off x="7175799" y="2598300"/>
            <a:ext cx="1239974" cy="5410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Compiler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39BBA65-E1C9-4191-918B-FE9015A2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Languages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CD221F7-0363-4B5B-982E-96050E8E7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Level</a:t>
            </a:r>
          </a:p>
          <a:p>
            <a:pPr lvl="1"/>
            <a:r>
              <a:rPr lang="en-US" altLang="zh-CN" dirty="0"/>
              <a:t>High-level languages: C++, Java, Python, etc.</a:t>
            </a:r>
          </a:p>
          <a:p>
            <a:pPr lvl="1"/>
            <a:r>
              <a:rPr lang="en-US" altLang="zh-CN" dirty="0"/>
              <a:t>Assembly languages</a:t>
            </a:r>
          </a:p>
          <a:p>
            <a:pPr lvl="1"/>
            <a:r>
              <a:rPr lang="en-US" altLang="zh-CN" dirty="0"/>
              <a:t>Machine code</a:t>
            </a:r>
          </a:p>
          <a:p>
            <a:r>
              <a:rPr lang="en-US" altLang="zh-CN" dirty="0"/>
              <a:t>Formulation</a:t>
            </a:r>
          </a:p>
          <a:p>
            <a:pPr lvl="1"/>
            <a:r>
              <a:rPr lang="en-US" altLang="zh-CN" dirty="0"/>
              <a:t>Procedural Programming Language</a:t>
            </a:r>
          </a:p>
          <a:p>
            <a:pPr lvl="1"/>
            <a:r>
              <a:rPr lang="en-US" altLang="zh-CN" dirty="0"/>
              <a:t>Functional Programming Language </a:t>
            </a:r>
          </a:p>
          <a:p>
            <a:pPr lvl="1"/>
            <a:r>
              <a:rPr lang="en-US" altLang="zh-CN" dirty="0"/>
              <a:t>Object-oriented Programming Language</a:t>
            </a:r>
          </a:p>
          <a:p>
            <a:pPr lvl="1"/>
            <a:r>
              <a:rPr lang="en-US" altLang="zh-CN" dirty="0"/>
              <a:t>Declarative Programming Language </a:t>
            </a:r>
          </a:p>
          <a:p>
            <a:pPr lvl="1"/>
            <a:r>
              <a:rPr lang="en-US" altLang="zh-CN" dirty="0"/>
              <a:t>Others, such as Scripting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E08DFB1-7828-4226-9A76-14D384FC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4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xmlns="" id="{CA22D90D-ED1C-46C1-AF6D-D59250EAEB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B4E6F9"/>
                </a:solidFill>
              </a:rPr>
              <a:t>What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149E120-4E1C-4CA5-870C-DA77962F6D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147763"/>
            <a:ext cx="7947025" cy="5710237"/>
          </a:xfrm>
        </p:spPr>
        <p:txBody>
          <a:bodyPr/>
          <a:lstStyle/>
          <a:p>
            <a:pPr eaLnBrk="1" hangingPunct="1"/>
            <a:r>
              <a:rPr lang="zh-CN" altLang="en-US" sz="3200" b="1" dirty="0"/>
              <a:t>编译原理是计算机专业的一门重要专业课，旨在介绍编译程序构造的一般原理和基本方法。</a:t>
            </a:r>
            <a:endParaRPr lang="en-US" altLang="zh-CN" sz="3200" b="1" dirty="0"/>
          </a:p>
          <a:p>
            <a:pPr eaLnBrk="1" hangingPunct="1"/>
            <a:r>
              <a:rPr lang="zh-CN" altLang="en-US" sz="3200" b="1" dirty="0"/>
              <a:t>内容包括</a:t>
            </a:r>
            <a:endParaRPr lang="en-US" altLang="zh-CN" sz="3200" b="1" dirty="0"/>
          </a:p>
          <a:p>
            <a:pPr lvl="1" eaLnBrk="1" hangingPunct="1"/>
            <a:r>
              <a:rPr lang="zh-CN" altLang="en-US" sz="3200" b="1" dirty="0"/>
              <a:t>语言和文法：</a:t>
            </a:r>
            <a:endParaRPr lang="en-US" altLang="zh-CN" sz="2200" b="1" dirty="0"/>
          </a:p>
          <a:p>
            <a:pPr lvl="1" eaLnBrk="1" hangingPunct="1"/>
            <a:r>
              <a:rPr lang="zh-CN" altLang="en-US" sz="3200" b="1" dirty="0"/>
              <a:t>词法分析：</a:t>
            </a:r>
            <a:endParaRPr lang="en-US" altLang="zh-CN" sz="2200" dirty="0"/>
          </a:p>
          <a:p>
            <a:pPr lvl="1" eaLnBrk="1" hangingPunct="1"/>
            <a:r>
              <a:rPr lang="zh-CN" altLang="en-US" sz="3200" b="1" dirty="0"/>
              <a:t>语法分析：</a:t>
            </a:r>
            <a:endParaRPr lang="en-US" altLang="zh-CN" sz="2200" dirty="0"/>
          </a:p>
          <a:p>
            <a:pPr lvl="1" eaLnBrk="1" hangingPunct="1"/>
            <a:r>
              <a:rPr lang="zh-CN" altLang="en-US" sz="3200" b="1" dirty="0"/>
              <a:t>语法制导翻译：</a:t>
            </a:r>
            <a:endParaRPr lang="en-US" altLang="zh-CN" sz="2200" dirty="0"/>
          </a:p>
          <a:p>
            <a:pPr lvl="1" eaLnBrk="1" hangingPunct="1"/>
            <a:r>
              <a:rPr lang="zh-CN" altLang="en-US" sz="3200" b="1" dirty="0"/>
              <a:t>语义分析与中间代码生成、存储管理等</a:t>
            </a:r>
            <a:endParaRPr lang="en-US" altLang="zh-CN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20029F0-F1AC-4086-BE64-DF6F88206223}"/>
              </a:ext>
            </a:extLst>
          </p:cNvPr>
          <p:cNvSpPr/>
          <p:nvPr/>
        </p:nvSpPr>
        <p:spPr>
          <a:xfrm>
            <a:off x="3844291" y="3489559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如何定义一个语言？包括其单词、句子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815ED8B-005B-4DD7-BF94-1F834DA77142}"/>
              </a:ext>
            </a:extLst>
          </p:cNvPr>
          <p:cNvSpPr/>
          <p:nvPr/>
        </p:nvSpPr>
        <p:spPr>
          <a:xfrm>
            <a:off x="3471435" y="408300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如何准确、快速识别出符合定义的单词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8141A4E-27FE-48EB-8B0A-B9D6F9974C24}"/>
              </a:ext>
            </a:extLst>
          </p:cNvPr>
          <p:cNvSpPr/>
          <p:nvPr/>
        </p:nvSpPr>
        <p:spPr>
          <a:xfrm>
            <a:off x="3461019" y="466673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如何准确、快速识别出符合定义的句子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5B69644-8CE3-4DB9-8D22-CAE06632BC72}"/>
              </a:ext>
            </a:extLst>
          </p:cNvPr>
          <p:cNvSpPr/>
          <p:nvPr/>
        </p:nvSpPr>
        <p:spPr>
          <a:xfrm>
            <a:off x="4285541" y="529084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如何将源代码翻译成中间代码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F332C0F-B879-41D6-B428-2D5A62F3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5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918879"/>
          </a:xfrm>
        </p:spPr>
        <p:txBody>
          <a:bodyPr/>
          <a:lstStyle/>
          <a:p>
            <a:r>
              <a:rPr lang="en-US" altLang="zh-CN" dirty="0"/>
              <a:t>Compiler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1" y="1161257"/>
            <a:ext cx="6216891" cy="55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6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91887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Compiler</a:t>
            </a:r>
          </a:p>
          <a:p>
            <a:pPr lvl="1"/>
            <a:r>
              <a:rPr lang="en-US" altLang="zh-CN" b="1" dirty="0"/>
              <a:t>Lexical Analyzer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27" y="1371597"/>
            <a:ext cx="2784374" cy="24837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D15988F-C8F9-4AA3-9515-45962453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00" y="5409060"/>
            <a:ext cx="8275400" cy="1332308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7F4EA3F3-7AF7-4EE4-8F62-4074C92DC811}"/>
              </a:ext>
            </a:extLst>
          </p:cNvPr>
          <p:cNvSpPr txBox="1">
            <a:spLocks/>
          </p:cNvSpPr>
          <p:nvPr/>
        </p:nvSpPr>
        <p:spPr>
          <a:xfrm>
            <a:off x="483974" y="2692960"/>
            <a:ext cx="6187100" cy="2941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#define ZERO 0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// Euclid’s algorithm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unsigned  </a:t>
            </a:r>
            <a:r>
              <a:rPr lang="en-US" altLang="zh-CN" sz="2000" dirty="0" err="1"/>
              <a:t>gcd</a:t>
            </a:r>
            <a:r>
              <a:rPr lang="en-US" altLang="zh-CN" sz="2000" dirty="0"/>
              <a:t> (unsigned int x, unsigned y) {   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while ( /* hello */  x &gt; ZERO ){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	unsigned temp=x;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	x = y % x;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	y = temp;}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return y ;}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331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E5A0E34-B8B7-46D0-BE1F-90634146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0" y="5409060"/>
            <a:ext cx="8275400" cy="13323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91887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Compiler</a:t>
            </a:r>
          </a:p>
          <a:p>
            <a:pPr lvl="1"/>
            <a:r>
              <a:rPr lang="en-US" altLang="zh-CN" b="1" dirty="0"/>
              <a:t>Syntax Analyzer (Parser)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27" y="1371597"/>
            <a:ext cx="2784374" cy="248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732B5C-8B99-410C-879E-5F68FDE92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51" y="2613480"/>
            <a:ext cx="5548694" cy="40092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5F62035-9D11-4354-A1B1-D4814EE5D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925" y="5097247"/>
            <a:ext cx="58197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91887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Compiler</a:t>
            </a:r>
          </a:p>
          <a:p>
            <a:pPr lvl="1"/>
            <a:r>
              <a:rPr lang="en-US" altLang="zh-CN" b="1" dirty="0"/>
              <a:t>Semantic Analysis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27" y="1371597"/>
            <a:ext cx="2784374" cy="248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732B5C-8B99-410C-879E-5F68FDE92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1" y="2613480"/>
            <a:ext cx="5548694" cy="4009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7DDF1F6-5C69-45FA-A801-EB03D2BC6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564" y="1522591"/>
            <a:ext cx="4008797" cy="51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EBDB859-71AE-4CCF-821B-F37EEA3F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(Tentative)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A17AEE-7F37-4493-A4CC-B0D794CC9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平时</a:t>
            </a:r>
            <a:r>
              <a:rPr lang="en-US" altLang="zh-CN" sz="3200" dirty="0"/>
              <a:t>40%</a:t>
            </a:r>
          </a:p>
          <a:p>
            <a:pPr lvl="1"/>
            <a:r>
              <a:rPr lang="zh-CN" altLang="en-US" sz="2800" dirty="0"/>
              <a:t>平时</a:t>
            </a:r>
            <a:r>
              <a:rPr lang="en-US" altLang="zh-CN" sz="2800"/>
              <a:t>10%</a:t>
            </a:r>
            <a:endParaRPr lang="en-US" altLang="zh-CN" sz="2800" dirty="0"/>
          </a:p>
          <a:p>
            <a:pPr lvl="1"/>
            <a:r>
              <a:rPr lang="zh-CN" altLang="en-US" sz="2800" dirty="0"/>
              <a:t>实验</a:t>
            </a:r>
            <a:r>
              <a:rPr lang="en-US" altLang="zh-CN" sz="2800" dirty="0"/>
              <a:t>30%</a:t>
            </a:r>
            <a:r>
              <a:rPr lang="zh-CN" altLang="en-US" sz="2800" dirty="0"/>
              <a:t>：</a:t>
            </a:r>
          </a:p>
          <a:p>
            <a:pPr lvl="2"/>
            <a:r>
              <a:rPr lang="en-US" altLang="zh-CN" sz="2400" dirty="0"/>
              <a:t>6</a:t>
            </a:r>
            <a:r>
              <a:rPr lang="zh-CN" altLang="en-US" sz="2400" dirty="0"/>
              <a:t>个实验，每个实验</a:t>
            </a:r>
            <a:r>
              <a:rPr lang="en-US" altLang="en-US" sz="2400" dirty="0">
                <a:ea typeface="宋体" panose="02010600030101010101" pitchFamily="2" charset="-122"/>
              </a:rPr>
              <a:t>5</a:t>
            </a:r>
            <a:r>
              <a:rPr lang="en-US" altLang="zh-CN" sz="2400" dirty="0"/>
              <a:t>%</a:t>
            </a:r>
          </a:p>
          <a:p>
            <a:pPr lvl="3"/>
            <a:r>
              <a:rPr lang="zh-CN" altLang="en-US" sz="2200" dirty="0"/>
              <a:t>实验报告、实验</a:t>
            </a:r>
            <a:r>
              <a:rPr lang="en-US" altLang="zh-CN" sz="2200" dirty="0"/>
              <a:t>presentation</a:t>
            </a:r>
            <a:r>
              <a:rPr lang="zh-CN" altLang="en-US" sz="2200" dirty="0"/>
              <a:t>、实验运行</a:t>
            </a:r>
            <a:endParaRPr lang="en-US" altLang="zh-CN" sz="2200" dirty="0"/>
          </a:p>
          <a:p>
            <a:r>
              <a:rPr lang="zh-CN" altLang="en-US" sz="3200" dirty="0"/>
              <a:t>期末</a:t>
            </a:r>
            <a:r>
              <a:rPr lang="en-US" altLang="zh-CN" sz="3200" dirty="0"/>
              <a:t>60%</a:t>
            </a:r>
          </a:p>
          <a:p>
            <a:pPr lvl="1"/>
            <a:r>
              <a:rPr lang="zh-CN" altLang="en-US" sz="2800" dirty="0"/>
              <a:t>大概分布：</a:t>
            </a:r>
          </a:p>
          <a:p>
            <a:pPr lvl="2"/>
            <a:r>
              <a:rPr lang="zh-CN" altLang="en-US" sz="2400" dirty="0"/>
              <a:t>概论与文法</a:t>
            </a:r>
            <a:r>
              <a:rPr lang="en-US" altLang="zh-CN" sz="2400" dirty="0"/>
              <a:t>15%</a:t>
            </a:r>
            <a:r>
              <a:rPr lang="zh-CN" altLang="en-US" sz="2400" dirty="0"/>
              <a:t>、词法</a:t>
            </a:r>
            <a:r>
              <a:rPr lang="en-US" altLang="zh-CN" sz="2400" dirty="0"/>
              <a:t>20%</a:t>
            </a:r>
            <a:r>
              <a:rPr lang="zh-CN" altLang="en-US" sz="2400" dirty="0"/>
              <a:t>、语法</a:t>
            </a:r>
            <a:r>
              <a:rPr lang="en-US" altLang="zh-CN" sz="2400" dirty="0"/>
              <a:t>50%</a:t>
            </a:r>
            <a:r>
              <a:rPr lang="zh-CN" altLang="en-US" sz="2400" dirty="0"/>
              <a:t>、翻译</a:t>
            </a:r>
            <a:r>
              <a:rPr lang="en-US" altLang="zh-CN" sz="2400" dirty="0"/>
              <a:t>15%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90464FB-08F7-4EF1-9A00-ABFEA29B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360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3750807"/>
          </a:xfrm>
        </p:spPr>
        <p:txBody>
          <a:bodyPr>
            <a:normAutofit/>
          </a:bodyPr>
          <a:lstStyle/>
          <a:p>
            <a:r>
              <a:rPr lang="en-US" altLang="zh-CN" b="1" dirty="0"/>
              <a:t>Compiler</a:t>
            </a:r>
          </a:p>
          <a:p>
            <a:pPr lvl="1"/>
            <a:r>
              <a:rPr lang="en-US" altLang="zh-CN" b="1" dirty="0"/>
              <a:t>Intermediate Code Generation</a:t>
            </a:r>
          </a:p>
          <a:p>
            <a:pPr lvl="1"/>
            <a:r>
              <a:rPr lang="en-US" altLang="zh-CN" b="1" dirty="0"/>
              <a:t>Code Optimization </a:t>
            </a:r>
          </a:p>
          <a:p>
            <a:pPr lvl="2"/>
            <a:r>
              <a:rPr lang="en-US" altLang="zh-CN" b="1" dirty="0"/>
              <a:t>Machine Independent </a:t>
            </a:r>
          </a:p>
          <a:p>
            <a:pPr lvl="2"/>
            <a:r>
              <a:rPr lang="en-US" altLang="zh-CN" b="1" dirty="0"/>
              <a:t>Machine Dependent </a:t>
            </a:r>
          </a:p>
          <a:p>
            <a:pPr lvl="1"/>
            <a:r>
              <a:rPr lang="en-US" altLang="zh-CN" b="1" dirty="0"/>
              <a:t>Target Code Generation</a:t>
            </a:r>
          </a:p>
          <a:p>
            <a:pPr lvl="1"/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27" y="1371597"/>
            <a:ext cx="2784374" cy="24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92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xmlns="" id="{40395E5F-A5E2-4B7D-931B-A8FF774BA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B4E6F9"/>
                </a:solidFill>
              </a:rPr>
              <a:t>Why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0799493-C603-4ECA-9C03-68CAEC6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763"/>
            <a:ext cx="8077200" cy="5557837"/>
          </a:xfrm>
        </p:spPr>
        <p:txBody>
          <a:bodyPr rtlCol="0">
            <a:normAutofit/>
          </a:bodyPr>
          <a:lstStyle/>
          <a:p>
            <a:pPr marL="384048" indent="-384048" eaLnBrk="1" fontAlgn="auto" hangingPunct="1">
              <a:lnSpc>
                <a:spcPct val="120000"/>
              </a:lnSpc>
              <a:defRPr/>
            </a:pPr>
            <a:r>
              <a:rPr lang="en-US" altLang="zh-CN" sz="2400" b="1" dirty="0"/>
              <a:t>Theoretically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什么是可计算，什么是不可计算？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可计算里面，什么是</a:t>
            </a:r>
            <a:r>
              <a:rPr lang="en-US" altLang="zh-CN" sz="2400" dirty="0"/>
              <a:t>P</a:t>
            </a:r>
            <a:r>
              <a:rPr lang="zh-CN" altLang="en-US" sz="2400" dirty="0"/>
              <a:t>问题，什么是</a:t>
            </a:r>
            <a:r>
              <a:rPr lang="en-US" altLang="zh-CN" sz="2400" dirty="0"/>
              <a:t>NP</a:t>
            </a:r>
            <a:r>
              <a:rPr lang="zh-CN" altLang="en-US" sz="2400" dirty="0"/>
              <a:t>问题？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形式语言与自动机理论</a:t>
            </a:r>
            <a:endParaRPr lang="en-US" altLang="zh-CN" sz="2400" dirty="0"/>
          </a:p>
          <a:p>
            <a:pPr marL="384048" indent="-384048" eaLnBrk="1" fontAlgn="auto" hangingPunct="1">
              <a:lnSpc>
                <a:spcPct val="120000"/>
              </a:lnSpc>
              <a:defRPr/>
            </a:pPr>
            <a:r>
              <a:rPr lang="en-US" altLang="zh-CN" sz="2400" b="1" dirty="0"/>
              <a:t>Practically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新型编译器设计：直接改进、应用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算法设计、安全验证等：自动机应用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文本处理：源代码就是文本，处理文本的技术可通用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数据交换：网络上传输的很多数据，序列化之后，就是普通的文本数据</a:t>
            </a:r>
            <a:endParaRPr lang="en-US" altLang="zh-CN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57DAE310-849F-4F7E-A62A-26B0EABC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74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xmlns="" id="{40395E5F-A5E2-4B7D-931B-A8FF774BA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B4E6F9"/>
                </a:solidFill>
              </a:rPr>
              <a:t>Why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0799493-C603-4ECA-9C03-68CAEC6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763"/>
            <a:ext cx="8077200" cy="5557837"/>
          </a:xfrm>
        </p:spPr>
        <p:txBody>
          <a:bodyPr rtlCol="0">
            <a:normAutofit/>
          </a:bodyPr>
          <a:lstStyle/>
          <a:p>
            <a:pPr marL="384048" indent="-384048" eaLnBrk="1" fontAlgn="auto" hangingPunct="1">
              <a:lnSpc>
                <a:spcPct val="120000"/>
              </a:lnSpc>
              <a:defRPr/>
            </a:pPr>
            <a:r>
              <a:rPr lang="en-US" altLang="zh-CN" sz="2400" dirty="0"/>
              <a:t>Generally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培养</a:t>
            </a:r>
            <a:r>
              <a:rPr lang="zh-CN" altLang="en-US" sz="2400" b="1" dirty="0">
                <a:solidFill>
                  <a:srgbClr val="FFFF00"/>
                </a:solidFill>
              </a:rPr>
              <a:t>全面、严谨、高效</a:t>
            </a:r>
            <a:r>
              <a:rPr lang="zh-CN" altLang="en-US" sz="2400" dirty="0"/>
              <a:t>的计算思维与求解实现能力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本质上，任何计算机问题的求解过程，都可转化为语言的转换、翻译问题。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57DAE310-849F-4F7E-A62A-26B0EABC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 dirty="0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xmlns="" id="{FAD0E5E2-9A78-4CC2-9B8C-E542E9B75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43974"/>
              </p:ext>
            </p:extLst>
          </p:nvPr>
        </p:nvGraphicFramePr>
        <p:xfrm>
          <a:off x="2699792" y="27380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268" name="文本框 11267">
            <a:extLst>
              <a:ext uri="{FF2B5EF4-FFF2-40B4-BE49-F238E27FC236}">
                <a16:creationId xmlns:a16="http://schemas.microsoft.com/office/drawing/2014/main" xmlns="" id="{8F193F84-FAC8-4B3F-B5D0-C85CCF979CE7}"/>
              </a:ext>
            </a:extLst>
          </p:cNvPr>
          <p:cNvSpPr txBox="1"/>
          <p:nvPr/>
        </p:nvSpPr>
        <p:spPr>
          <a:xfrm>
            <a:off x="6228184" y="4767504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问题描述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书面语言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52B78124-7DD5-4C15-8FAD-F056CA2B2189}"/>
              </a:ext>
            </a:extLst>
          </p:cNvPr>
          <p:cNvSpPr txBox="1"/>
          <p:nvPr/>
        </p:nvSpPr>
        <p:spPr>
          <a:xfrm>
            <a:off x="5180489" y="5585491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表示模型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数学语言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9B5B8EB1-7ADE-4F0A-81E3-EF748AA53CAC}"/>
              </a:ext>
            </a:extLst>
          </p:cNvPr>
          <p:cNvSpPr txBox="1"/>
          <p:nvPr/>
        </p:nvSpPr>
        <p:spPr>
          <a:xfrm>
            <a:off x="4189145" y="4766475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程设语言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8096C0C1-2E66-4FB4-8532-4E0051A96938}"/>
              </a:ext>
            </a:extLst>
          </p:cNvPr>
          <p:cNvSpPr txBox="1"/>
          <p:nvPr/>
        </p:nvSpPr>
        <p:spPr>
          <a:xfrm>
            <a:off x="4564842" y="3690849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机器指令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实验实现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60213BA6-24D6-4B6F-A4F9-C49C59E44C2E}"/>
              </a:ext>
            </a:extLst>
          </p:cNvPr>
          <p:cNvSpPr txBox="1"/>
          <p:nvPr/>
        </p:nvSpPr>
        <p:spPr>
          <a:xfrm>
            <a:off x="5868144" y="3690850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1268" grpId="0"/>
      <p:bldP spid="52" grpId="0"/>
      <p:bldP spid="53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3B6CE0C-5AC2-4A1B-A3A6-86A5D7FC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08F7A44-A763-4E2C-8D53-095ABFAE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4" name="箭头: 环形 13">
            <a:extLst>
              <a:ext uri="{FF2B5EF4-FFF2-40B4-BE49-F238E27FC236}">
                <a16:creationId xmlns:a16="http://schemas.microsoft.com/office/drawing/2014/main" xmlns="" id="{B67AFA82-C62A-475C-BFB6-AF3C6F529E64}"/>
              </a:ext>
            </a:extLst>
          </p:cNvPr>
          <p:cNvSpPr/>
          <p:nvPr/>
        </p:nvSpPr>
        <p:spPr>
          <a:xfrm>
            <a:off x="3745203" y="1618706"/>
            <a:ext cx="2225793" cy="2226132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xmlns="" id="{90718B49-CA94-48F5-9629-255C0117235D}"/>
              </a:ext>
            </a:extLst>
          </p:cNvPr>
          <p:cNvSpPr/>
          <p:nvPr/>
        </p:nvSpPr>
        <p:spPr>
          <a:xfrm>
            <a:off x="4237176" y="2422407"/>
            <a:ext cx="1236830" cy="618267"/>
          </a:xfrm>
          <a:custGeom>
            <a:avLst/>
            <a:gdLst>
              <a:gd name="connsiteX0" fmla="*/ 0 w 1236830"/>
              <a:gd name="connsiteY0" fmla="*/ 0 h 618267"/>
              <a:gd name="connsiteX1" fmla="*/ 1236830 w 1236830"/>
              <a:gd name="connsiteY1" fmla="*/ 0 h 618267"/>
              <a:gd name="connsiteX2" fmla="*/ 1236830 w 1236830"/>
              <a:gd name="connsiteY2" fmla="*/ 618267 h 618267"/>
              <a:gd name="connsiteX3" fmla="*/ 0 w 1236830"/>
              <a:gd name="connsiteY3" fmla="*/ 618267 h 618267"/>
              <a:gd name="connsiteX4" fmla="*/ 0 w 1236830"/>
              <a:gd name="connsiteY4" fmla="*/ 0 h 6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830" h="618267">
                <a:moveTo>
                  <a:pt x="0" y="0"/>
                </a:moveTo>
                <a:lnTo>
                  <a:pt x="1236830" y="0"/>
                </a:lnTo>
                <a:lnTo>
                  <a:pt x="1236830" y="618267"/>
                </a:lnTo>
                <a:lnTo>
                  <a:pt x="0" y="6182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kern="1200" dirty="0"/>
              <a:t>What</a:t>
            </a:r>
            <a:endParaRPr lang="zh-CN" altLang="en-US" sz="3600" kern="1200" dirty="0"/>
          </a:p>
        </p:txBody>
      </p:sp>
      <p:sp>
        <p:nvSpPr>
          <p:cNvPr id="16" name="形状 15">
            <a:extLst>
              <a:ext uri="{FF2B5EF4-FFF2-40B4-BE49-F238E27FC236}">
                <a16:creationId xmlns:a16="http://schemas.microsoft.com/office/drawing/2014/main" xmlns="" id="{CDA7ADCE-3975-4D9E-85DD-84B5D1EBB8A3}"/>
              </a:ext>
            </a:extLst>
          </p:cNvPr>
          <p:cNvSpPr/>
          <p:nvPr/>
        </p:nvSpPr>
        <p:spPr>
          <a:xfrm>
            <a:off x="3126997" y="2897784"/>
            <a:ext cx="2225793" cy="2226132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xmlns="" id="{55CE0200-1771-45FC-BA0B-65B2CB2D578D}"/>
              </a:ext>
            </a:extLst>
          </p:cNvPr>
          <p:cNvSpPr/>
          <p:nvPr/>
        </p:nvSpPr>
        <p:spPr>
          <a:xfrm>
            <a:off x="3621478" y="3708884"/>
            <a:ext cx="1236830" cy="618267"/>
          </a:xfrm>
          <a:custGeom>
            <a:avLst/>
            <a:gdLst>
              <a:gd name="connsiteX0" fmla="*/ 0 w 1236830"/>
              <a:gd name="connsiteY0" fmla="*/ 0 h 618267"/>
              <a:gd name="connsiteX1" fmla="*/ 1236830 w 1236830"/>
              <a:gd name="connsiteY1" fmla="*/ 0 h 618267"/>
              <a:gd name="connsiteX2" fmla="*/ 1236830 w 1236830"/>
              <a:gd name="connsiteY2" fmla="*/ 618267 h 618267"/>
              <a:gd name="connsiteX3" fmla="*/ 0 w 1236830"/>
              <a:gd name="connsiteY3" fmla="*/ 618267 h 618267"/>
              <a:gd name="connsiteX4" fmla="*/ 0 w 1236830"/>
              <a:gd name="connsiteY4" fmla="*/ 0 h 6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830" h="618267">
                <a:moveTo>
                  <a:pt x="0" y="0"/>
                </a:moveTo>
                <a:lnTo>
                  <a:pt x="1236830" y="0"/>
                </a:lnTo>
                <a:lnTo>
                  <a:pt x="1236830" y="618267"/>
                </a:lnTo>
                <a:lnTo>
                  <a:pt x="0" y="6182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kern="1200" dirty="0"/>
              <a:t>Why</a:t>
            </a:r>
            <a:endParaRPr lang="zh-CN" altLang="en-US" sz="3600" kern="1200" dirty="0"/>
          </a:p>
        </p:txBody>
      </p:sp>
      <p:sp>
        <p:nvSpPr>
          <p:cNvPr id="18" name="空心弧 17">
            <a:extLst>
              <a:ext uri="{FF2B5EF4-FFF2-40B4-BE49-F238E27FC236}">
                <a16:creationId xmlns:a16="http://schemas.microsoft.com/office/drawing/2014/main" xmlns="" id="{CFCADE9A-DE65-4300-AA10-16C95344BAF8}"/>
              </a:ext>
            </a:extLst>
          </p:cNvPr>
          <p:cNvSpPr/>
          <p:nvPr/>
        </p:nvSpPr>
        <p:spPr>
          <a:xfrm>
            <a:off x="3903621" y="4329926"/>
            <a:ext cx="1912301" cy="1913067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D6B69B7A-61D3-48F3-9D65-B21E37740579}"/>
              </a:ext>
            </a:extLst>
          </p:cNvPr>
          <p:cNvSpPr/>
          <p:nvPr/>
        </p:nvSpPr>
        <p:spPr>
          <a:xfrm>
            <a:off x="4240102" y="4997210"/>
            <a:ext cx="1236830" cy="618267"/>
          </a:xfrm>
          <a:custGeom>
            <a:avLst/>
            <a:gdLst>
              <a:gd name="connsiteX0" fmla="*/ 0 w 1236830"/>
              <a:gd name="connsiteY0" fmla="*/ 0 h 618267"/>
              <a:gd name="connsiteX1" fmla="*/ 1236830 w 1236830"/>
              <a:gd name="connsiteY1" fmla="*/ 0 h 618267"/>
              <a:gd name="connsiteX2" fmla="*/ 1236830 w 1236830"/>
              <a:gd name="connsiteY2" fmla="*/ 618267 h 618267"/>
              <a:gd name="connsiteX3" fmla="*/ 0 w 1236830"/>
              <a:gd name="connsiteY3" fmla="*/ 618267 h 618267"/>
              <a:gd name="connsiteX4" fmla="*/ 0 w 1236830"/>
              <a:gd name="connsiteY4" fmla="*/ 0 h 6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830" h="618267">
                <a:moveTo>
                  <a:pt x="0" y="0"/>
                </a:moveTo>
                <a:lnTo>
                  <a:pt x="1236830" y="0"/>
                </a:lnTo>
                <a:lnTo>
                  <a:pt x="1236830" y="618267"/>
                </a:lnTo>
                <a:lnTo>
                  <a:pt x="0" y="6182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kern="1200" dirty="0"/>
              <a:t>How</a:t>
            </a:r>
            <a:endParaRPr lang="zh-CN" altLang="en-US" sz="3600" kern="1200" dirty="0"/>
          </a:p>
        </p:txBody>
      </p: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xmlns="" id="{093D8CD6-98CE-49BE-9495-B182639B89CE}"/>
              </a:ext>
            </a:extLst>
          </p:cNvPr>
          <p:cNvSpPr/>
          <p:nvPr/>
        </p:nvSpPr>
        <p:spPr>
          <a:xfrm>
            <a:off x="6462969" y="1988840"/>
            <a:ext cx="2434138" cy="1440160"/>
          </a:xfrm>
          <a:prstGeom prst="wedgeRoundRectCallout">
            <a:avLst>
              <a:gd name="adj1" fmla="val -72156"/>
              <a:gd name="adj2" fmla="val -1233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Tasks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xmlns="" id="{8B058DA7-01F4-44AE-9B3F-44AE1EBB180C}"/>
              </a:ext>
            </a:extLst>
          </p:cNvPr>
          <p:cNvSpPr/>
          <p:nvPr/>
        </p:nvSpPr>
        <p:spPr>
          <a:xfrm>
            <a:off x="246892" y="3290770"/>
            <a:ext cx="2336380" cy="1440160"/>
          </a:xfrm>
          <a:prstGeom prst="wedgeRoundRectCallout">
            <a:avLst>
              <a:gd name="adj1" fmla="val 74610"/>
              <a:gd name="adj2" fmla="val 1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23" name="对话气泡: 圆角矩形 22">
            <a:extLst>
              <a:ext uri="{FF2B5EF4-FFF2-40B4-BE49-F238E27FC236}">
                <a16:creationId xmlns:a16="http://schemas.microsoft.com/office/drawing/2014/main" xmlns="" id="{931A8E3E-6B67-4FBD-8371-19930333D06E}"/>
              </a:ext>
            </a:extLst>
          </p:cNvPr>
          <p:cNvSpPr/>
          <p:nvPr/>
        </p:nvSpPr>
        <p:spPr>
          <a:xfrm>
            <a:off x="6462968" y="4730930"/>
            <a:ext cx="2434139" cy="1440160"/>
          </a:xfrm>
          <a:prstGeom prst="wedgeRoundRectCallout">
            <a:avLst>
              <a:gd name="adj1" fmla="val -70525"/>
              <a:gd name="adj2" fmla="val 883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16528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AF3CC4-F0AE-4D07-B3CB-3564AB4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1F9CF29-7699-4487-BC1F-7AB6F2FF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8" name="DialHAL">
            <a:hlinkClick r:id="" action="ppaction://media"/>
            <a:extLst>
              <a:ext uri="{FF2B5EF4-FFF2-40B4-BE49-F238E27FC236}">
                <a16:creationId xmlns:a16="http://schemas.microsoft.com/office/drawing/2014/main" xmlns="" id="{2EC668D2-6B2C-46E8-8A96-EFFE0F531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9093" y="1392185"/>
            <a:ext cx="8225813" cy="46270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3357FF5-3150-47D6-A082-7A34A1CF7947}"/>
              </a:ext>
            </a:extLst>
          </p:cNvPr>
          <p:cNvSpPr txBox="1"/>
          <p:nvPr/>
        </p:nvSpPr>
        <p:spPr>
          <a:xfrm>
            <a:off x="3059832" y="147549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</a:rPr>
              <a:t>2001: A Space Odyssey 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8E073ED-A45E-496B-BCED-1A06C532E8C2}"/>
              </a:ext>
            </a:extLst>
          </p:cNvPr>
          <p:cNvSpPr/>
          <p:nvPr/>
        </p:nvSpPr>
        <p:spPr>
          <a:xfrm>
            <a:off x="935595" y="6220616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Reference: </a:t>
            </a:r>
            <a:r>
              <a:rPr lang="zh-CN" altLang="en-US" dirty="0">
                <a:hlinkClick r:id="rId6"/>
              </a:rPr>
              <a:t>培根悖论扯夜场</a:t>
            </a:r>
            <a:r>
              <a:rPr lang="en-US" altLang="zh-CN" dirty="0">
                <a:hlinkClick r:id="rId6"/>
              </a:rPr>
              <a:t>15《2001</a:t>
            </a:r>
            <a:r>
              <a:rPr lang="zh-CN" altLang="en-US" dirty="0">
                <a:hlinkClick r:id="rId6"/>
              </a:rPr>
              <a:t>：太空漫游</a:t>
            </a:r>
            <a:r>
              <a:rPr lang="en-US" altLang="zh-CN" dirty="0">
                <a:hlinkClick r:id="rId6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15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AF3CC4-F0AE-4D07-B3CB-3564AB4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4080729-2D2A-432C-88B7-C73FB916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4897421"/>
            <a:ext cx="8465080" cy="1915955"/>
          </a:xfrm>
        </p:spPr>
        <p:txBody>
          <a:bodyPr>
            <a:normAutofit lnSpcReduction="10000"/>
          </a:bodyPr>
          <a:lstStyle/>
          <a:p>
            <a:endParaRPr lang="en-US" altLang="zh-CN" b="1" dirty="0"/>
          </a:p>
          <a:p>
            <a:r>
              <a:rPr lang="en-US" altLang="zh-CN" b="1" dirty="0"/>
              <a:t>Natural language processing </a:t>
            </a:r>
            <a:r>
              <a:rPr lang="en-US" altLang="zh-CN" dirty="0"/>
              <a:t>(NLP) is a study 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computational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treatment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of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human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natural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language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1F9CF29-7699-4487-BC1F-7AB6F2FF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4CD4863-77EE-4D5F-BC42-8B23212ED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0" y="1268760"/>
            <a:ext cx="4608512" cy="41398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44283A33-3ED1-4136-BC46-3F59E715B318}"/>
              </a:ext>
            </a:extLst>
          </p:cNvPr>
          <p:cNvSpPr txBox="1">
            <a:spLocks/>
          </p:cNvSpPr>
          <p:nvPr/>
        </p:nvSpPr>
        <p:spPr>
          <a:xfrm>
            <a:off x="4976842" y="1218553"/>
            <a:ext cx="3972212" cy="419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200" b="1" dirty="0"/>
              <a:t>“2001: A space Odyssey”</a:t>
            </a:r>
          </a:p>
          <a:p>
            <a:pPr lvl="1"/>
            <a:r>
              <a:rPr lang="en-US" altLang="zh-CN" sz="1800" b="1" dirty="0"/>
              <a:t>By Stanley Kubrick 1968</a:t>
            </a:r>
          </a:p>
          <a:p>
            <a:pPr lvl="1"/>
            <a:r>
              <a:rPr lang="en-US" altLang="zh-CN" sz="1800" b="1" dirty="0"/>
              <a:t>Written by Arthur C. Clarke</a:t>
            </a:r>
          </a:p>
        </p:txBody>
      </p:sp>
    </p:spTree>
    <p:extLst>
      <p:ext uri="{BB962C8B-B14F-4D97-AF65-F5344CB8AC3E}">
        <p14:creationId xmlns:p14="http://schemas.microsoft.com/office/powerpoint/2010/main" val="45922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B2679BB-F90C-4D3D-BC28-8850FB80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555A4FAF-1AF6-4768-B19E-2032F5522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3" y="2716932"/>
            <a:ext cx="1990823" cy="149311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98B97E9-4B11-458F-A526-7430BE2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143F77A-7A6C-4449-AAD5-5BA5BDEEC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r="14958"/>
          <a:stretch/>
        </p:blipFill>
        <p:spPr>
          <a:xfrm>
            <a:off x="6544678" y="2682441"/>
            <a:ext cx="1990824" cy="15621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A75DEE77-E7F3-4C19-97D8-E2989DE4DD7A}"/>
              </a:ext>
            </a:extLst>
          </p:cNvPr>
          <p:cNvSpPr/>
          <p:nvPr/>
        </p:nvSpPr>
        <p:spPr>
          <a:xfrm>
            <a:off x="6985799" y="4725144"/>
            <a:ext cx="1108582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Acoustic Signal 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B7AE581-7437-4392-AE2F-8833F17516AB}"/>
              </a:ext>
            </a:extLst>
          </p:cNvPr>
          <p:cNvSpPr txBox="1"/>
          <p:nvPr/>
        </p:nvSpPr>
        <p:spPr>
          <a:xfrm>
            <a:off x="6596702" y="2727970"/>
            <a:ext cx="199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“Open the pod bay door, HAL”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2F7F7484-ABB7-494E-BCC3-35589ABA6D64}"/>
              </a:ext>
            </a:extLst>
          </p:cNvPr>
          <p:cNvSpPr/>
          <p:nvPr/>
        </p:nvSpPr>
        <p:spPr>
          <a:xfrm>
            <a:off x="3671900" y="4731965"/>
            <a:ext cx="1800200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Symbolic</a:t>
            </a:r>
          </a:p>
          <a:p>
            <a:pPr algn="ctr"/>
            <a:r>
              <a:rPr lang="en-US" altLang="zh-CN" sz="1600" dirty="0"/>
              <a:t>Representation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1F3D2BF-C87F-4441-9F36-E69D62B5F063}"/>
              </a:ext>
            </a:extLst>
          </p:cNvPr>
          <p:cNvSpPr txBox="1"/>
          <p:nvPr/>
        </p:nvSpPr>
        <p:spPr>
          <a:xfrm>
            <a:off x="3720708" y="5275915"/>
            <a:ext cx="144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Text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Embedding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…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A3D7DCBC-3421-452A-A055-84ED1D8B9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15931"/>
          <a:stretch/>
        </p:blipFill>
        <p:spPr>
          <a:xfrm>
            <a:off x="6596702" y="5275915"/>
            <a:ext cx="1881761" cy="655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A323B1AF-99DD-4528-96AE-E96BC3DF089E}"/>
              </a:ext>
            </a:extLst>
          </p:cNvPr>
          <p:cNvSpPr/>
          <p:nvPr/>
        </p:nvSpPr>
        <p:spPr>
          <a:xfrm>
            <a:off x="707070" y="4725144"/>
            <a:ext cx="1544897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Semantics/</a:t>
            </a:r>
          </a:p>
          <a:p>
            <a:pPr algn="ctr"/>
            <a:r>
              <a:rPr lang="en-US" altLang="zh-CN" sz="1600" dirty="0"/>
              <a:t>Meaning</a:t>
            </a:r>
            <a:endParaRPr lang="zh-CN" altLang="en-US" sz="16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856D0638-ACC1-40C0-8252-17BA59074F13}"/>
              </a:ext>
            </a:extLst>
          </p:cNvPr>
          <p:cNvSpPr/>
          <p:nvPr/>
        </p:nvSpPr>
        <p:spPr>
          <a:xfrm>
            <a:off x="707070" y="1704450"/>
            <a:ext cx="1544897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Semantics/</a:t>
            </a:r>
          </a:p>
          <a:p>
            <a:pPr algn="ctr"/>
            <a:r>
              <a:rPr lang="en-US" altLang="zh-CN" sz="1600" dirty="0"/>
              <a:t>Meaning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xmlns="" id="{0C32BD40-54CE-4298-925F-1E327AA80F94}"/>
              </a:ext>
            </a:extLst>
          </p:cNvPr>
          <p:cNvSpPr/>
          <p:nvPr/>
        </p:nvSpPr>
        <p:spPr>
          <a:xfrm>
            <a:off x="3671900" y="1700808"/>
            <a:ext cx="1800200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Symbolic</a:t>
            </a:r>
          </a:p>
          <a:p>
            <a:pPr algn="ctr"/>
            <a:r>
              <a:rPr lang="en-US" altLang="zh-CN" sz="1600" dirty="0"/>
              <a:t>Representation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80BD0D7-D97D-4509-9B14-1B9DDCDF3CA9}"/>
              </a:ext>
            </a:extLst>
          </p:cNvPr>
          <p:cNvSpPr txBox="1"/>
          <p:nvPr/>
        </p:nvSpPr>
        <p:spPr>
          <a:xfrm>
            <a:off x="423357" y="2721694"/>
            <a:ext cx="2060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“I’m sorry, Dave. I’m afraid I can’t do that.”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xmlns="" id="{57E0F104-2704-4E16-95F8-E5BC43ACC4CC}"/>
              </a:ext>
            </a:extLst>
          </p:cNvPr>
          <p:cNvSpPr/>
          <p:nvPr/>
        </p:nvSpPr>
        <p:spPr>
          <a:xfrm>
            <a:off x="6961198" y="1700808"/>
            <a:ext cx="1108582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Acoustic Signal </a:t>
            </a:r>
            <a:endParaRPr lang="zh-CN" altLang="en-US" sz="1600" dirty="0"/>
          </a:p>
        </p:txBody>
      </p:sp>
      <p:sp>
        <p:nvSpPr>
          <p:cNvPr id="23" name="箭头: 上 22">
            <a:extLst>
              <a:ext uri="{FF2B5EF4-FFF2-40B4-BE49-F238E27FC236}">
                <a16:creationId xmlns:a16="http://schemas.microsoft.com/office/drawing/2014/main" xmlns="" id="{B318BC56-F13C-4FD7-B023-31464F5ED9B7}"/>
              </a:ext>
            </a:extLst>
          </p:cNvPr>
          <p:cNvSpPr/>
          <p:nvPr/>
        </p:nvSpPr>
        <p:spPr>
          <a:xfrm rot="16200000">
            <a:off x="6084933" y="4584066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xmlns="" id="{388DF4BF-DBB7-4B4A-B9E1-40453E520D77}"/>
              </a:ext>
            </a:extLst>
          </p:cNvPr>
          <p:cNvSpPr/>
          <p:nvPr/>
        </p:nvSpPr>
        <p:spPr>
          <a:xfrm rot="16200000">
            <a:off x="2817917" y="4576670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上 24">
            <a:extLst>
              <a:ext uri="{FF2B5EF4-FFF2-40B4-BE49-F238E27FC236}">
                <a16:creationId xmlns:a16="http://schemas.microsoft.com/office/drawing/2014/main" xmlns="" id="{A307965E-008D-492A-A2B7-EE13F5A80FEF}"/>
              </a:ext>
            </a:extLst>
          </p:cNvPr>
          <p:cNvSpPr/>
          <p:nvPr/>
        </p:nvSpPr>
        <p:spPr>
          <a:xfrm rot="5400000">
            <a:off x="2812104" y="1552334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xmlns="" id="{184F74FA-E490-4F0F-8F4A-2078C9B98600}"/>
              </a:ext>
            </a:extLst>
          </p:cNvPr>
          <p:cNvSpPr/>
          <p:nvPr/>
        </p:nvSpPr>
        <p:spPr>
          <a:xfrm rot="5400000">
            <a:off x="6084933" y="1552334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上 26">
            <a:extLst>
              <a:ext uri="{FF2B5EF4-FFF2-40B4-BE49-F238E27FC236}">
                <a16:creationId xmlns:a16="http://schemas.microsoft.com/office/drawing/2014/main" xmlns="" id="{27DA51F2-9F6E-4ED6-B334-AE07605DEF64}"/>
              </a:ext>
            </a:extLst>
          </p:cNvPr>
          <p:cNvSpPr/>
          <p:nvPr/>
        </p:nvSpPr>
        <p:spPr>
          <a:xfrm>
            <a:off x="1304838" y="4296331"/>
            <a:ext cx="288032" cy="284797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xmlns="" id="{7E7610B8-8E4A-435E-9F3D-BEACA158AC2B}"/>
              </a:ext>
            </a:extLst>
          </p:cNvPr>
          <p:cNvSpPr/>
          <p:nvPr/>
        </p:nvSpPr>
        <p:spPr>
          <a:xfrm rot="10800000">
            <a:off x="7393566" y="2323404"/>
            <a:ext cx="288032" cy="31350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xmlns="" id="{A301FC95-1D03-425C-918E-2106A14F2C93}"/>
              </a:ext>
            </a:extLst>
          </p:cNvPr>
          <p:cNvSpPr/>
          <p:nvPr/>
        </p:nvSpPr>
        <p:spPr>
          <a:xfrm>
            <a:off x="1304838" y="2306644"/>
            <a:ext cx="288032" cy="31350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箭头: 上 30">
            <a:extLst>
              <a:ext uri="{FF2B5EF4-FFF2-40B4-BE49-F238E27FC236}">
                <a16:creationId xmlns:a16="http://schemas.microsoft.com/office/drawing/2014/main" xmlns="" id="{C4B63404-B4E7-4385-AD1A-26CEE57BF393}"/>
              </a:ext>
            </a:extLst>
          </p:cNvPr>
          <p:cNvSpPr/>
          <p:nvPr/>
        </p:nvSpPr>
        <p:spPr>
          <a:xfrm rot="10800000">
            <a:off x="7393566" y="4360474"/>
            <a:ext cx="288032" cy="292661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10B2DA2-755F-48E9-A2B2-B8CABBAB35C7}"/>
              </a:ext>
            </a:extLst>
          </p:cNvPr>
          <p:cNvSpPr/>
          <p:nvPr/>
        </p:nvSpPr>
        <p:spPr>
          <a:xfrm>
            <a:off x="323528" y="4171129"/>
            <a:ext cx="8424936" cy="22341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1"/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</a:rPr>
              <a:t>Natural Language Understanding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7FD3DF40-C49F-4854-840E-666950D42B6E}"/>
              </a:ext>
            </a:extLst>
          </p:cNvPr>
          <p:cNvSpPr/>
          <p:nvPr/>
        </p:nvSpPr>
        <p:spPr>
          <a:xfrm>
            <a:off x="3519740" y="4653136"/>
            <a:ext cx="5063760" cy="165618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b" anchorCtr="1"/>
          <a:lstStyle/>
          <a:p>
            <a:pPr algn="ctr"/>
            <a:r>
              <a:rPr lang="en-US" altLang="zh-CN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Speech Recognition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33BAC089-1902-4387-8078-10EB26E5AD74}"/>
              </a:ext>
            </a:extLst>
          </p:cNvPr>
          <p:cNvSpPr/>
          <p:nvPr/>
        </p:nvSpPr>
        <p:spPr>
          <a:xfrm>
            <a:off x="323528" y="1243166"/>
            <a:ext cx="8424936" cy="15377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1"/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</a:rPr>
              <a:t>Natural Language Generation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54672E13-1DDB-44AC-8AA6-0719AF73BFDE}"/>
              </a:ext>
            </a:extLst>
          </p:cNvPr>
          <p:cNvSpPr/>
          <p:nvPr/>
        </p:nvSpPr>
        <p:spPr>
          <a:xfrm>
            <a:off x="3538669" y="1658206"/>
            <a:ext cx="5063760" cy="9613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b" anchorCtr="1"/>
          <a:lstStyle/>
          <a:p>
            <a:pPr algn="ctr"/>
            <a:r>
              <a:rPr lang="en-US" altLang="zh-CN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Speech Synthesis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83DDA218-8645-46D9-83E6-0124B6D78D53}"/>
              </a:ext>
            </a:extLst>
          </p:cNvPr>
          <p:cNvSpPr/>
          <p:nvPr/>
        </p:nvSpPr>
        <p:spPr>
          <a:xfrm>
            <a:off x="2535671" y="2912265"/>
            <a:ext cx="3096344" cy="11472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1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Artificial Intelligence Core</a:t>
            </a:r>
          </a:p>
          <a:p>
            <a:pPr marL="266700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00"/>
                </a:solidFill>
              </a:rPr>
              <a:t>Reasoning</a:t>
            </a:r>
          </a:p>
          <a:p>
            <a:pPr marL="266700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00"/>
                </a:solidFill>
              </a:rPr>
              <a:t>Planning</a:t>
            </a:r>
          </a:p>
          <a:p>
            <a:pPr marL="266700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00"/>
                </a:solidFill>
              </a:rPr>
              <a:t>Solving Problems…</a:t>
            </a:r>
            <a:endParaRPr lang="zh-CN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5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EAC90AC3-6B20-4019-AB75-7089734AF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7089"/>
          <a:stretch/>
        </p:blipFill>
        <p:spPr>
          <a:xfrm>
            <a:off x="677931" y="1268760"/>
            <a:ext cx="3972212" cy="41398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AF3CC4-F0AE-4D07-B3CB-3564AB4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4080729-2D2A-432C-88B7-C73FB916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4897421"/>
            <a:ext cx="8465080" cy="1915955"/>
          </a:xfrm>
        </p:spPr>
        <p:txBody>
          <a:bodyPr>
            <a:normAutofit lnSpcReduction="10000"/>
          </a:bodyPr>
          <a:lstStyle/>
          <a:p>
            <a:endParaRPr lang="en-US" altLang="zh-CN" b="1" dirty="0"/>
          </a:p>
          <a:p>
            <a:r>
              <a:rPr lang="en-US" altLang="zh-CN" b="1" dirty="0"/>
              <a:t>Natural language processing </a:t>
            </a:r>
            <a:r>
              <a:rPr lang="en-US" altLang="zh-CN" dirty="0"/>
              <a:t>(NLP) is a study 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computational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treatment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of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human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natural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language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1F9CF29-7699-4487-BC1F-7AB6F2FF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4CD4863-77EE-4D5F-BC42-8B23212ED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931" y="1268760"/>
            <a:ext cx="3989310" cy="41398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44283A33-3ED1-4136-BC46-3F59E715B318}"/>
              </a:ext>
            </a:extLst>
          </p:cNvPr>
          <p:cNvSpPr txBox="1">
            <a:spLocks/>
          </p:cNvSpPr>
          <p:nvPr/>
        </p:nvSpPr>
        <p:spPr>
          <a:xfrm>
            <a:off x="4976842" y="1218553"/>
            <a:ext cx="3972212" cy="419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200" b="1" dirty="0"/>
              <a:t>“2001: A space Odyssey”</a:t>
            </a:r>
          </a:p>
          <a:p>
            <a:pPr lvl="1"/>
            <a:r>
              <a:rPr lang="en-US" altLang="zh-CN" sz="1800" b="1" dirty="0"/>
              <a:t>By Stanley Kubrick 1968</a:t>
            </a:r>
          </a:p>
          <a:p>
            <a:pPr lvl="1"/>
            <a:r>
              <a:rPr lang="en-US" altLang="zh-CN" sz="1800" b="1" dirty="0"/>
              <a:t>Written by Arthur C. Clarke</a:t>
            </a:r>
          </a:p>
          <a:p>
            <a:r>
              <a:rPr lang="en-US" altLang="zh-CN" sz="2200" b="1" dirty="0"/>
              <a:t>The Terminator, 1984</a:t>
            </a:r>
          </a:p>
          <a:p>
            <a:r>
              <a:rPr lang="en-US" altLang="zh-CN" sz="2200" b="1" dirty="0"/>
              <a:t>I, Robot, 2004</a:t>
            </a:r>
          </a:p>
          <a:p>
            <a:r>
              <a:rPr lang="en-US" altLang="zh-CN" sz="2200" b="1" dirty="0"/>
              <a:t>Ex Machina, 2015</a:t>
            </a:r>
          </a:p>
          <a:p>
            <a:r>
              <a:rPr lang="en-US" altLang="zh-CN" sz="2200" b="1" dirty="0"/>
              <a:t>……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6ECB936-7C8F-4C07-82FF-3920C4BF8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0" y="1268760"/>
            <a:ext cx="3972211" cy="42092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0F9E5EC-13F6-4814-85AB-DA90F4860B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7"/>
          <a:stretch/>
        </p:blipFill>
        <p:spPr>
          <a:xfrm>
            <a:off x="669381" y="1268760"/>
            <a:ext cx="3997860" cy="420923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7C1B07B8-EBE4-4C7A-AB6B-167DA4DACDFA}"/>
              </a:ext>
            </a:extLst>
          </p:cNvPr>
          <p:cNvSpPr/>
          <p:nvPr/>
        </p:nvSpPr>
        <p:spPr>
          <a:xfrm>
            <a:off x="993667" y="2102706"/>
            <a:ext cx="6314637" cy="3126494"/>
          </a:xfrm>
          <a:prstGeom prst="roundRect">
            <a:avLst>
              <a:gd name="adj" fmla="val 6956"/>
            </a:avLst>
          </a:prstGeom>
          <a:gradFill>
            <a:gsLst>
              <a:gs pos="0">
                <a:schemeClr val="accent5">
                  <a:tint val="64000"/>
                  <a:lumMod val="118000"/>
                  <a:alpha val="73000"/>
                </a:schemeClr>
              </a:gs>
              <a:gs pos="100000">
                <a:schemeClr val="accent5">
                  <a:tint val="92000"/>
                  <a:alpha val="100000"/>
                  <a:lumMod val="11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Turing Test</a:t>
            </a:r>
          </a:p>
          <a:p>
            <a:endParaRPr lang="en-US" altLang="zh-CN" sz="2400" b="1" dirty="0">
              <a:solidFill>
                <a:srgbClr val="C00000"/>
              </a:solidFill>
            </a:endParaRPr>
          </a:p>
          <a:p>
            <a:pPr marL="3225800"/>
            <a:r>
              <a:rPr lang="en-US" altLang="zh-CN" sz="2000" b="1" dirty="0">
                <a:solidFill>
                  <a:schemeClr val="bg1"/>
                </a:solidFill>
              </a:rPr>
              <a:t>A computer can be said to possess artificial intelligence if it can mimic human responses under specific conditions.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926F1339-EE25-47DE-AA06-0AE2B37608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01" y="2748130"/>
            <a:ext cx="3046167" cy="2302335"/>
          </a:xfrm>
          <a:prstGeom prst="roundRect">
            <a:avLst>
              <a:gd name="adj" fmla="val 724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269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C196CA-CF37-493A-947D-D4255E52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NLP: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55433D4-AAC1-4B90-B91F-2E048FF8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314584"/>
            <a:ext cx="8465080" cy="5090698"/>
          </a:xfrm>
        </p:spPr>
        <p:txBody>
          <a:bodyPr/>
          <a:lstStyle/>
          <a:p>
            <a:r>
              <a:rPr lang="en-US" altLang="zh-CN" dirty="0"/>
              <a:t>Searching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7F634D5-031F-4D99-8CBB-DA4AC4E1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17DA8782-E61C-4B0F-A1F6-9FDF6C01C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6" y="1977786"/>
            <a:ext cx="4614730" cy="22337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B81802D-4B76-4913-A4DC-D5E1CEE2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88" y="1455865"/>
            <a:ext cx="2875412" cy="52280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74C484E3-8569-4729-B579-A901C9766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6" y="4365104"/>
            <a:ext cx="4546318" cy="23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3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24765</TotalTime>
  <Words>1303</Words>
  <Application>Microsoft Office PowerPoint</Application>
  <PresentationFormat>全屏显示(4:3)</PresentationFormat>
  <Paragraphs>361</Paragraphs>
  <Slides>32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等线</vt:lpstr>
      <vt:lpstr>宋体</vt:lpstr>
      <vt:lpstr>微软雅黑</vt:lpstr>
      <vt:lpstr>Arial</vt:lpstr>
      <vt:lpstr>Arial Black</vt:lpstr>
      <vt:lpstr>Century Gothic</vt:lpstr>
      <vt:lpstr>Harlow Solid Italic</vt:lpstr>
      <vt:lpstr>Times New Roman</vt:lpstr>
      <vt:lpstr>Wingdings 3</vt:lpstr>
      <vt:lpstr>离子</vt:lpstr>
      <vt:lpstr>编译原理 Principle of Compilers</vt:lpstr>
      <vt:lpstr>Check List</vt:lpstr>
      <vt:lpstr>Evaluation (Tentative)</vt:lpstr>
      <vt:lpstr>Overview</vt:lpstr>
      <vt:lpstr>Motivation</vt:lpstr>
      <vt:lpstr>Motivation</vt:lpstr>
      <vt:lpstr>Motivation</vt:lpstr>
      <vt:lpstr>Motivation</vt:lpstr>
      <vt:lpstr>What is NLP: examples</vt:lpstr>
      <vt:lpstr>What is NLP: examples</vt:lpstr>
      <vt:lpstr>What is NLP: definitions</vt:lpstr>
      <vt:lpstr>Motivation</vt:lpstr>
      <vt:lpstr>Human-Machine Interaction </vt:lpstr>
      <vt:lpstr>Communication</vt:lpstr>
      <vt:lpstr>Communication</vt:lpstr>
      <vt:lpstr>NLP: How</vt:lpstr>
      <vt:lpstr>编程语言 vs. 自然语言</vt:lpstr>
      <vt:lpstr>Ambiguity </vt:lpstr>
      <vt:lpstr>Ambiguity from context</vt:lpstr>
      <vt:lpstr>Contextual interpret.</vt:lpstr>
      <vt:lpstr>Syntax and Semantics</vt:lpstr>
      <vt:lpstr>NLP: How</vt:lpstr>
      <vt:lpstr>Motivation</vt:lpstr>
      <vt:lpstr>Programming Languages</vt:lpstr>
      <vt:lpstr>What</vt:lpstr>
      <vt:lpstr>NLP: How</vt:lpstr>
      <vt:lpstr>NLP: How</vt:lpstr>
      <vt:lpstr>NLP: How</vt:lpstr>
      <vt:lpstr>NLP: How</vt:lpstr>
      <vt:lpstr>NLP: How</vt:lpstr>
      <vt:lpstr>Why</vt:lpstr>
      <vt:lpstr>Why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Howdy</dc:creator>
  <cp:lastModifiedBy>szu</cp:lastModifiedBy>
  <cp:revision>276</cp:revision>
  <dcterms:created xsi:type="dcterms:W3CDTF">2020-02-16T13:00:11Z</dcterms:created>
  <dcterms:modified xsi:type="dcterms:W3CDTF">2023-02-23T06:10:46Z</dcterms:modified>
</cp:coreProperties>
</file>